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2" r:id="rId6"/>
    <p:sldId id="260" r:id="rId7"/>
    <p:sldId id="273" r:id="rId8"/>
    <p:sldId id="261" r:id="rId9"/>
    <p:sldId id="271" r:id="rId10"/>
    <p:sldId id="275" r:id="rId11"/>
    <p:sldId id="262" r:id="rId12"/>
    <p:sldId id="263" r:id="rId13"/>
    <p:sldId id="264" r:id="rId14"/>
    <p:sldId id="269" r:id="rId15"/>
    <p:sldId id="270" r:id="rId16"/>
    <p:sldId id="265" r:id="rId17"/>
    <p:sldId id="266" r:id="rId18"/>
    <p:sldId id="267" r:id="rId19"/>
    <p:sldId id="268" r:id="rId20"/>
    <p:sldId id="274" r:id="rId21"/>
    <p:sldId id="277" r:id="rId22"/>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944" y="-10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printerSettings" Target="printerSettings/printerSettings1.bin"/><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AR"/>
          </a:p>
        </p:txBody>
      </p:sp>
      <p:sp>
        <p:nvSpPr>
          <p:cNvPr id="4" name="3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3284901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2492230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3497375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624311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1183477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1167411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6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8" name="7 Marcador de pie de página"/>
          <p:cNvSpPr>
            <a:spLocks noGrp="1"/>
          </p:cNvSpPr>
          <p:nvPr>
            <p:ph type="ftr" sz="quarter" idx="11"/>
          </p:nvPr>
        </p:nvSpPr>
        <p:spPr/>
        <p:txBody>
          <a:bodyPr/>
          <a:lstStyle/>
          <a:p>
            <a:endParaRPr lang="es-AR"/>
          </a:p>
        </p:txBody>
      </p:sp>
      <p:sp>
        <p:nvSpPr>
          <p:cNvPr id="9" name="8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2395252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AR"/>
          </a:p>
        </p:txBody>
      </p:sp>
      <p:sp>
        <p:nvSpPr>
          <p:cNvPr id="3" name="2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4" name="3 Marcador de pie de página"/>
          <p:cNvSpPr>
            <a:spLocks noGrp="1"/>
          </p:cNvSpPr>
          <p:nvPr>
            <p:ph type="ftr" sz="quarter" idx="11"/>
          </p:nvPr>
        </p:nvSpPr>
        <p:spPr/>
        <p:txBody>
          <a:bodyPr/>
          <a:lstStyle/>
          <a:p>
            <a:endParaRPr lang="es-AR"/>
          </a:p>
        </p:txBody>
      </p:sp>
      <p:sp>
        <p:nvSpPr>
          <p:cNvPr id="5" name="4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7371407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3" name="2 Marcador de pie de página"/>
          <p:cNvSpPr>
            <a:spLocks noGrp="1"/>
          </p:cNvSpPr>
          <p:nvPr>
            <p:ph type="ftr" sz="quarter" idx="11"/>
          </p:nvPr>
        </p:nvSpPr>
        <p:spPr/>
        <p:txBody>
          <a:bodyPr/>
          <a:lstStyle/>
          <a:p>
            <a:endParaRPr lang="es-AR"/>
          </a:p>
        </p:txBody>
      </p:sp>
      <p:sp>
        <p:nvSpPr>
          <p:cNvPr id="4" name="3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2429619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1889857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EB63CD8-8057-419D-AC4E-528BC8153313}" type="datetimeFigureOut">
              <a:rPr lang="es-AR" smtClean="0"/>
              <a:t>15/5/17</a:t>
            </a:fld>
            <a:endParaRPr lang="es-AR"/>
          </a:p>
        </p:txBody>
      </p:sp>
      <p:sp>
        <p:nvSpPr>
          <p:cNvPr id="6" name="5 Marcador de pie de página"/>
          <p:cNvSpPr>
            <a:spLocks noGrp="1"/>
          </p:cNvSpPr>
          <p:nvPr>
            <p:ph type="ftr" sz="quarter" idx="11"/>
          </p:nvPr>
        </p:nvSpPr>
        <p:spPr/>
        <p:txBody>
          <a:bodyPr/>
          <a:lstStyle/>
          <a:p>
            <a:endParaRPr lang="es-AR"/>
          </a:p>
        </p:txBody>
      </p:sp>
      <p:sp>
        <p:nvSpPr>
          <p:cNvPr id="7" name="6 Marcador de número de diapositiva"/>
          <p:cNvSpPr>
            <a:spLocks noGrp="1"/>
          </p:cNvSpPr>
          <p:nvPr>
            <p:ph type="sldNum" sz="quarter" idx="12"/>
          </p:nvPr>
        </p:nvSpPr>
        <p:spPr/>
        <p:txBody>
          <a:bodyPr/>
          <a:lstStyle/>
          <a:p>
            <a:fld id="{C11BC837-7C18-4BBC-9DAC-4D8C931D5CA3}" type="slidenum">
              <a:rPr lang="es-AR" smtClean="0"/>
              <a:t>‹Nr.›</a:t>
            </a:fld>
            <a:endParaRPr lang="es-AR"/>
          </a:p>
        </p:txBody>
      </p:sp>
    </p:spTree>
    <p:extLst>
      <p:ext uri="{BB962C8B-B14F-4D97-AF65-F5344CB8AC3E}">
        <p14:creationId xmlns:p14="http://schemas.microsoft.com/office/powerpoint/2010/main" val="31328296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B63CD8-8057-419D-AC4E-528BC8153313}" type="datetimeFigureOut">
              <a:rPr lang="es-AR" smtClean="0"/>
              <a:t>15/5/17</a:t>
            </a:fld>
            <a:endParaRPr lang="es-AR"/>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1BC837-7C18-4BBC-9DAC-4D8C931D5CA3}" type="slidenum">
              <a:rPr lang="es-AR" smtClean="0"/>
              <a:t>‹Nr.›</a:t>
            </a:fld>
            <a:endParaRPr lang="es-AR"/>
          </a:p>
        </p:txBody>
      </p:sp>
    </p:spTree>
    <p:extLst>
      <p:ext uri="{BB962C8B-B14F-4D97-AF65-F5344CB8AC3E}">
        <p14:creationId xmlns:p14="http://schemas.microsoft.com/office/powerpoint/2010/main" val="16977569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0.png"/><Relationship Id="rId5" Type="http://schemas.openxmlformats.org/officeDocument/2006/relationships/image" Target="../media/image21.jpe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3.jpg"/><Relationship Id="rId5" Type="http://schemas.openxmlformats.org/officeDocument/2006/relationships/image" Target="../media/image34.jp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3.gif"/><Relationship Id="rId5" Type="http://schemas.openxmlformats.org/officeDocument/2006/relationships/image" Target="../media/image4.jpeg"/><Relationship Id="rId6" Type="http://schemas.openxmlformats.org/officeDocument/2006/relationships/image" Target="../media/image5.png"/><Relationship Id="rId7" Type="http://schemas.openxmlformats.org/officeDocument/2006/relationships/image" Target="../media/image6.jpeg"/><Relationship Id="rId8"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8.jp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microsoft.com/office/2007/relationships/hdphoto" Target="../media/hdphoto2.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 Id="rId3"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4000"/>
            <a:extLst>
              <a:ext uri="{BEBA8EAE-BF5A-486C-A8C5-ECC9F3942E4B}">
                <a14:imgProps xmlns:a14="http://schemas.microsoft.com/office/drawing/2010/main">
                  <a14:imgLayer r:embed="rId3">
                    <a14:imgEffect>
                      <a14:saturation sat="170000"/>
                    </a14:imgEffect>
                    <a14:imgEffect>
                      <a14:brightnessContrast bright="2000" contrast="19000"/>
                    </a14:imgEffect>
                  </a14:imgLayer>
                </a14:imgProps>
              </a:ext>
            </a:extLst>
          </a:blip>
          <a:srcRect/>
          <a:stretch>
            <a:fillRect l="-7000" r="-7000"/>
          </a:stretch>
        </a:blipFill>
        <a:effectLst/>
      </p:bgPr>
    </p:bg>
    <p:spTree>
      <p:nvGrpSpPr>
        <p:cNvPr id="1" name=""/>
        <p:cNvGrpSpPr/>
        <p:nvPr/>
      </p:nvGrpSpPr>
      <p:grpSpPr>
        <a:xfrm>
          <a:off x="0" y="0"/>
          <a:ext cx="0" cy="0"/>
          <a:chOff x="0" y="0"/>
          <a:chExt cx="0" cy="0"/>
        </a:xfrm>
      </p:grpSpPr>
      <p:sp>
        <p:nvSpPr>
          <p:cNvPr id="4" name="3 Rectángulo"/>
          <p:cNvSpPr/>
          <p:nvPr/>
        </p:nvSpPr>
        <p:spPr>
          <a:xfrm>
            <a:off x="321194" y="1916832"/>
            <a:ext cx="8819338" cy="1938992"/>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s-ES" sz="6000" b="1" u="sng" cap="none" spc="0" dirty="0">
                <a:ln w="11430"/>
                <a:solidFill>
                  <a:schemeClr val="bg1"/>
                </a:solidFill>
                <a:effectLst>
                  <a:outerShdw blurRad="50800" dist="39000" dir="5460000" algn="tl">
                    <a:srgbClr val="000000">
                      <a:alpha val="38000"/>
                    </a:srgbClr>
                  </a:outerShdw>
                </a:effectLst>
              </a:rPr>
              <a:t>Trabajo Práctico:</a:t>
            </a:r>
          </a:p>
          <a:p>
            <a:pPr algn="ctr"/>
            <a:r>
              <a:rPr lang="es-ES" sz="6000" b="1" u="sng" dirty="0">
                <a:ln w="11430"/>
                <a:solidFill>
                  <a:schemeClr val="bg1"/>
                </a:solidFill>
                <a:effectLst>
                  <a:outerShdw blurRad="50800" dist="39000" dir="5460000" algn="tl">
                    <a:srgbClr val="000000">
                      <a:alpha val="38000"/>
                    </a:srgbClr>
                  </a:outerShdw>
                </a:effectLst>
              </a:rPr>
              <a:t>Buques Portacontenedores</a:t>
            </a:r>
            <a:endParaRPr lang="es-ES" sz="6000" b="1" u="sng" cap="none" spc="0" dirty="0">
              <a:ln w="11430"/>
              <a:solidFill>
                <a:schemeClr val="bg1"/>
              </a:solidFill>
              <a:effectLst>
                <a:outerShdw blurRad="50800" dist="39000" dir="5460000" algn="tl">
                  <a:srgbClr val="000000">
                    <a:alpha val="38000"/>
                  </a:srgbClr>
                </a:outerShdw>
              </a:effectLst>
            </a:endParaRPr>
          </a:p>
        </p:txBody>
      </p:sp>
      <p:sp>
        <p:nvSpPr>
          <p:cNvPr id="5" name="4 CuadroTexto"/>
          <p:cNvSpPr txBox="1"/>
          <p:nvPr/>
        </p:nvSpPr>
        <p:spPr>
          <a:xfrm>
            <a:off x="5724128" y="5093467"/>
            <a:ext cx="4017601" cy="1754326"/>
          </a:xfrm>
          <a:prstGeom prst="rect">
            <a:avLst/>
          </a:prstGeom>
          <a:noFill/>
        </p:spPr>
        <p:txBody>
          <a:bodyPr wrap="square" rtlCol="0">
            <a:spAutoFit/>
          </a:bodyPr>
          <a:lstStyle/>
          <a:p>
            <a:r>
              <a:rPr lang="es-AR" b="1" dirty="0">
                <a:solidFill>
                  <a:schemeClr val="tx1">
                    <a:lumMod val="95000"/>
                    <a:lumOff val="5000"/>
                  </a:schemeClr>
                </a:solidFill>
              </a:rPr>
              <a:t>• </a:t>
            </a:r>
            <a:r>
              <a:rPr lang="es-AR" b="1" i="1" dirty="0">
                <a:solidFill>
                  <a:schemeClr val="tx1">
                    <a:lumMod val="95000"/>
                    <a:lumOff val="5000"/>
                  </a:schemeClr>
                </a:solidFill>
              </a:rPr>
              <a:t>Profesora: </a:t>
            </a:r>
            <a:r>
              <a:rPr lang="es-AR" b="1" dirty="0">
                <a:solidFill>
                  <a:schemeClr val="tx1">
                    <a:lumMod val="95000"/>
                    <a:lumOff val="5000"/>
                  </a:schemeClr>
                </a:solidFill>
              </a:rPr>
              <a:t>Ardura Miriam Viviana</a:t>
            </a:r>
          </a:p>
          <a:p>
            <a:r>
              <a:rPr lang="es-AR" b="1" dirty="0">
                <a:solidFill>
                  <a:schemeClr val="tx1">
                    <a:lumMod val="95000"/>
                    <a:lumOff val="5000"/>
                  </a:schemeClr>
                </a:solidFill>
              </a:rPr>
              <a:t>• </a:t>
            </a:r>
            <a:r>
              <a:rPr lang="es-AR" b="1" i="1" dirty="0">
                <a:solidFill>
                  <a:schemeClr val="tx1">
                    <a:lumMod val="95000"/>
                    <a:lumOff val="5000"/>
                  </a:schemeClr>
                </a:solidFill>
              </a:rPr>
              <a:t>Integrantes: </a:t>
            </a:r>
          </a:p>
          <a:p>
            <a:r>
              <a:rPr lang="es-AR" b="1" dirty="0">
                <a:solidFill>
                  <a:schemeClr val="tx1">
                    <a:lumMod val="95000"/>
                    <a:lumOff val="5000"/>
                  </a:schemeClr>
                </a:solidFill>
              </a:rPr>
              <a:t>                         Amor Nicolás    </a:t>
            </a:r>
          </a:p>
          <a:p>
            <a:r>
              <a:rPr lang="es-AR" b="1" dirty="0">
                <a:solidFill>
                  <a:schemeClr val="tx1">
                    <a:lumMod val="95000"/>
                    <a:lumOff val="5000"/>
                  </a:schemeClr>
                </a:solidFill>
              </a:rPr>
              <a:t>                         Brotons Tamara</a:t>
            </a:r>
          </a:p>
          <a:p>
            <a:r>
              <a:rPr lang="es-AR" b="1" dirty="0">
                <a:solidFill>
                  <a:schemeClr val="tx1">
                    <a:lumMod val="95000"/>
                    <a:lumOff val="5000"/>
                  </a:schemeClr>
                </a:solidFill>
              </a:rPr>
              <a:t>                         Levy Martin </a:t>
            </a:r>
          </a:p>
          <a:p>
            <a:r>
              <a:rPr lang="es-AR" b="1" dirty="0">
                <a:solidFill>
                  <a:schemeClr val="tx1">
                    <a:lumMod val="95000"/>
                    <a:lumOff val="5000"/>
                  </a:schemeClr>
                </a:solidFill>
              </a:rPr>
              <a:t>                         Quintana </a:t>
            </a:r>
            <a:r>
              <a:rPr lang="es-AR" b="1" dirty="0" err="1">
                <a:solidFill>
                  <a:schemeClr val="tx1">
                    <a:lumMod val="95000"/>
                    <a:lumOff val="5000"/>
                  </a:schemeClr>
                </a:solidFill>
              </a:rPr>
              <a:t>Belen</a:t>
            </a:r>
            <a:r>
              <a:rPr lang="es-AR" b="1" dirty="0">
                <a:solidFill>
                  <a:schemeClr val="tx1">
                    <a:lumMod val="95000"/>
                    <a:lumOff val="5000"/>
                  </a:schemeClr>
                </a:solidFill>
              </a:rPr>
              <a:t>                   </a:t>
            </a:r>
          </a:p>
        </p:txBody>
      </p:sp>
    </p:spTree>
    <p:extLst>
      <p:ext uri="{BB962C8B-B14F-4D97-AF65-F5344CB8AC3E}">
        <p14:creationId xmlns:p14="http://schemas.microsoft.com/office/powerpoint/2010/main" val="312649296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74507"/>
            <a:ext cx="76200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CuadroTexto"/>
          <p:cNvSpPr txBox="1"/>
          <p:nvPr/>
        </p:nvSpPr>
        <p:spPr>
          <a:xfrm>
            <a:off x="1475656" y="188640"/>
            <a:ext cx="3240360" cy="400110"/>
          </a:xfrm>
          <a:prstGeom prst="rect">
            <a:avLst/>
          </a:prstGeom>
          <a:noFill/>
        </p:spPr>
        <p:txBody>
          <a:bodyPr wrap="square" rtlCol="0">
            <a:spAutoFit/>
          </a:bodyPr>
          <a:lstStyle/>
          <a:p>
            <a:r>
              <a:rPr lang="es-AR" sz="2000" b="1" u="sng" dirty="0"/>
              <a:t>TIPOS DE CONTENEDORES:</a:t>
            </a:r>
          </a:p>
        </p:txBody>
      </p:sp>
    </p:spTree>
    <p:extLst>
      <p:ext uri="{BB962C8B-B14F-4D97-AF65-F5344CB8AC3E}">
        <p14:creationId xmlns:p14="http://schemas.microsoft.com/office/powerpoint/2010/main" val="304428736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260648"/>
            <a:ext cx="7920880" cy="3693319"/>
          </a:xfrm>
          <a:prstGeom prst="rect">
            <a:avLst/>
          </a:prstGeom>
          <a:noFill/>
        </p:spPr>
        <p:txBody>
          <a:bodyPr wrap="square" rtlCol="0">
            <a:spAutoFit/>
          </a:bodyPr>
          <a:lstStyle/>
          <a:p>
            <a:r>
              <a:rPr lang="es-AR" dirty="0">
                <a:effectLst>
                  <a:outerShdw blurRad="38100" dist="38100" dir="2700000" algn="tl">
                    <a:srgbClr val="000000">
                      <a:alpha val="43137"/>
                    </a:srgbClr>
                  </a:outerShdw>
                </a:effectLst>
              </a:rPr>
              <a:t>Las naves tienen que tener diferentes características dependiendo de los puertos que navegarán y las funciones que estos tengan en las rutas marítimas para optimizar los recursos económicos y tiempo. </a:t>
            </a:r>
          </a:p>
          <a:p>
            <a:r>
              <a:rPr lang="es-AR" dirty="0">
                <a:effectLst>
                  <a:outerShdw blurRad="38100" dist="38100" dir="2700000" algn="tl">
                    <a:srgbClr val="000000">
                      <a:alpha val="43137"/>
                    </a:srgbClr>
                  </a:outerShdw>
                </a:effectLst>
              </a:rPr>
              <a:t>Se clasifican en tres puertos:</a:t>
            </a:r>
          </a:p>
          <a:p>
            <a:r>
              <a:rPr lang="es-AR" dirty="0">
                <a:effectLst>
                  <a:outerShdw blurRad="38100" dist="38100" dir="2700000" algn="tl">
                    <a:srgbClr val="000000">
                      <a:alpha val="43137"/>
                    </a:srgbClr>
                  </a:outerShdw>
                </a:effectLst>
              </a:rPr>
              <a:t>• El primero es </a:t>
            </a:r>
            <a:r>
              <a:rPr lang="es-AR" b="1" dirty="0">
                <a:effectLst>
                  <a:outerShdw blurRad="38100" dist="38100" dir="2700000" algn="tl">
                    <a:srgbClr val="000000">
                      <a:alpha val="43137"/>
                    </a:srgbClr>
                  </a:outerShdw>
                </a:effectLst>
              </a:rPr>
              <a:t>Puerto Hub</a:t>
            </a:r>
            <a:r>
              <a:rPr lang="es-AR" dirty="0">
                <a:effectLst>
                  <a:outerShdw blurRad="38100" dist="38100" dir="2700000" algn="tl">
                    <a:srgbClr val="000000">
                      <a:alpha val="43137"/>
                    </a:srgbClr>
                  </a:outerShdw>
                </a:effectLst>
              </a:rPr>
              <a:t>, el cual se especializa en la redistribución de la carga, es decir, la carga llega al puerto y posteriormente se embarca en naves más pequeñas para poder llegar a su destino final. Estos puertos están cercanos a grandes hinterland conectando grandes centros de producción. </a:t>
            </a:r>
          </a:p>
          <a:p>
            <a:r>
              <a:rPr lang="es-AR" dirty="0">
                <a:effectLst>
                  <a:outerShdw blurRad="38100" dist="38100" dir="2700000" algn="tl">
                    <a:srgbClr val="000000">
                      <a:alpha val="43137"/>
                    </a:srgbClr>
                  </a:outerShdw>
                </a:effectLst>
              </a:rPr>
              <a:t>• El segundo es el </a:t>
            </a:r>
            <a:r>
              <a:rPr lang="es-AR" b="1" dirty="0">
                <a:effectLst>
                  <a:outerShdw blurRad="38100" dist="38100" dir="2700000" algn="tl">
                    <a:srgbClr val="000000">
                      <a:alpha val="43137"/>
                    </a:srgbClr>
                  </a:outerShdw>
                </a:effectLst>
              </a:rPr>
              <a:t>Puerto</a:t>
            </a:r>
            <a:r>
              <a:rPr lang="es-AR" dirty="0">
                <a:effectLst>
                  <a:outerShdw blurRad="38100" dist="38100" dir="2700000" algn="tl">
                    <a:srgbClr val="000000">
                      <a:alpha val="43137"/>
                    </a:srgbClr>
                  </a:outerShdw>
                </a:effectLst>
              </a:rPr>
              <a:t> </a:t>
            </a:r>
            <a:r>
              <a:rPr lang="es-AR" b="1" dirty="0">
                <a:effectLst>
                  <a:outerShdw blurRad="38100" dist="38100" dir="2700000" algn="tl">
                    <a:srgbClr val="000000">
                      <a:alpha val="43137"/>
                    </a:srgbClr>
                  </a:outerShdw>
                </a:effectLst>
              </a:rPr>
              <a:t>Feeder</a:t>
            </a:r>
            <a:r>
              <a:rPr lang="es-AR" dirty="0">
                <a:effectLst>
                  <a:outerShdw blurRad="38100" dist="38100" dir="2700000" algn="tl">
                    <a:srgbClr val="000000">
                      <a:alpha val="43137"/>
                    </a:srgbClr>
                  </a:outerShdw>
                </a:effectLst>
              </a:rPr>
              <a:t>; de alimentación para los puertos Hub, conectando pequeños puertos de la región mediante cabotaje, tránsito y transbordo. </a:t>
            </a:r>
          </a:p>
          <a:p>
            <a:r>
              <a:rPr lang="es-AR" dirty="0">
                <a:effectLst>
                  <a:outerShdw blurRad="38100" dist="38100" dir="2700000" algn="tl">
                    <a:srgbClr val="000000">
                      <a:alpha val="43137"/>
                    </a:srgbClr>
                  </a:outerShdw>
                </a:effectLst>
              </a:rPr>
              <a:t>• Finalmente el </a:t>
            </a:r>
            <a:r>
              <a:rPr lang="es-AR" b="1" dirty="0">
                <a:effectLst>
                  <a:outerShdw blurRad="38100" dist="38100" dir="2700000" algn="tl">
                    <a:srgbClr val="000000">
                      <a:alpha val="43137"/>
                    </a:srgbClr>
                  </a:outerShdw>
                </a:effectLst>
              </a:rPr>
              <a:t>Puerto Gateway</a:t>
            </a:r>
            <a:r>
              <a:rPr lang="es-AR" dirty="0">
                <a:effectLst>
                  <a:outerShdw blurRad="38100" dist="38100" dir="2700000" algn="tl">
                    <a:srgbClr val="000000">
                      <a:alpha val="43137"/>
                    </a:srgbClr>
                  </a:outerShdw>
                </a:effectLst>
              </a:rPr>
              <a:t> para realizar cabotaje pero también está cercano a una zona de hinterland creando grandes volúmenes de carga.</a:t>
            </a:r>
          </a:p>
        </p:txBody>
      </p:sp>
      <p:pic>
        <p:nvPicPr>
          <p:cNvPr id="3078" name="Picture 6" descr="hinte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4077072"/>
            <a:ext cx="3800847" cy="2560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18311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pic>
        <p:nvPicPr>
          <p:cNvPr id="4098" name="Picture 2" descr="Resultado de imagen para puerto feeder"/>
          <p:cNvPicPr>
            <a:picLocks noChangeAspect="1" noChangeArrowheads="1"/>
          </p:cNvPicPr>
          <p:nvPr/>
        </p:nvPicPr>
        <p:blipFill rotWithShape="1">
          <a:blip r:embed="rId4">
            <a:extLst>
              <a:ext uri="{28A0092B-C50C-407E-A947-70E740481C1C}">
                <a14:useLocalDpi xmlns:a14="http://schemas.microsoft.com/office/drawing/2010/main" val="0"/>
              </a:ext>
            </a:extLst>
          </a:blip>
          <a:srcRect t="26792"/>
          <a:stretch/>
        </p:blipFill>
        <p:spPr bwMode="auto">
          <a:xfrm>
            <a:off x="107504" y="690060"/>
            <a:ext cx="8868627" cy="54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40445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251520" y="116632"/>
            <a:ext cx="7992888" cy="4585871"/>
          </a:xfrm>
          <a:prstGeom prst="rect">
            <a:avLst/>
          </a:prstGeom>
          <a:noFill/>
        </p:spPr>
        <p:txBody>
          <a:bodyPr wrap="square" rtlCol="0">
            <a:spAutoFit/>
          </a:bodyPr>
          <a:lstStyle/>
          <a:p>
            <a:r>
              <a:rPr lang="es-AR" sz="2000" b="1" u="sng" dirty="0" err="1">
                <a:effectLst>
                  <a:outerShdw blurRad="38100" dist="38100" dir="2700000" algn="tl">
                    <a:srgbClr val="000000">
                      <a:alpha val="43137"/>
                    </a:srgbClr>
                  </a:outerShdw>
                </a:effectLst>
              </a:rPr>
              <a:t>Origenes</a:t>
            </a:r>
            <a:r>
              <a:rPr lang="es-AR" sz="2000" b="1" u="sng" dirty="0">
                <a:effectLst>
                  <a:outerShdw blurRad="38100" dist="38100" dir="2700000" algn="tl">
                    <a:srgbClr val="000000">
                      <a:alpha val="43137"/>
                    </a:srgbClr>
                  </a:outerShdw>
                </a:effectLst>
              </a:rPr>
              <a:t>:</a:t>
            </a:r>
          </a:p>
          <a:p>
            <a:endParaRPr lang="es-AR" sz="2000" b="1" u="sng" dirty="0">
              <a:effectLst>
                <a:outerShdw blurRad="38100" dist="38100" dir="2700000" algn="tl">
                  <a:srgbClr val="000000">
                    <a:alpha val="43137"/>
                  </a:srgbClr>
                </a:outerShdw>
              </a:effectLst>
            </a:endParaRPr>
          </a:p>
          <a:p>
            <a:r>
              <a:rPr lang="es-AR" dirty="0">
                <a:effectLst>
                  <a:outerShdw blurRad="38100" dist="38100" dir="2700000" algn="tl">
                    <a:srgbClr val="000000">
                      <a:alpha val="43137"/>
                    </a:srgbClr>
                  </a:outerShdw>
                </a:effectLst>
              </a:rPr>
              <a:t>Los orígenes de los contenedores hay que buscarlos en Estados Unidos en la década de los cincuenta del siglo XX. </a:t>
            </a:r>
            <a:r>
              <a:rPr lang="es-AR" i="1" dirty="0">
                <a:effectLst>
                  <a:outerShdw blurRad="38100" dist="38100" dir="2700000" algn="tl">
                    <a:srgbClr val="000000">
                      <a:alpha val="43137"/>
                    </a:srgbClr>
                  </a:outerShdw>
                </a:effectLst>
              </a:rPr>
              <a:t>Malcom McLean </a:t>
            </a:r>
            <a:r>
              <a:rPr lang="es-AR" dirty="0">
                <a:effectLst>
                  <a:outerShdw blurRad="38100" dist="38100" dir="2700000" algn="tl">
                    <a:srgbClr val="000000">
                      <a:alpha val="43137"/>
                    </a:srgbClr>
                  </a:outerShdw>
                </a:effectLst>
              </a:rPr>
              <a:t>pensó en por qué no cargar directamente el camión en el buque para ahorrar tiempo. A partir de esa idea desarrolló una caja metálica que poder transportar en el remolque de su tráiler y equipada en sus esquinas con dispositivos de izado para las grúas de los muelles y los buques. De esta manera las mercancías viajarían “puerta a puerta” desde el remitente hasta el destinatario protegidas en un entorno cerrado y su carga y descarga serían mucho más fáciles.</a:t>
            </a:r>
          </a:p>
          <a:p>
            <a:r>
              <a:rPr lang="es-AR" dirty="0">
                <a:effectLst>
                  <a:outerShdw blurRad="38100" dist="38100" dir="2700000" algn="tl">
                    <a:srgbClr val="000000">
                      <a:alpha val="43137"/>
                    </a:srgbClr>
                  </a:outerShdw>
                </a:effectLst>
              </a:rPr>
              <a:t> McLean fundó la compañía Sea Land (en la actualidad perteneciente a la empresa Maersk), compró dos petroleros, y con la ayuda del ingeniero Charles Tushing, que ideó los detalles técnicos para el izado y deposito de los contenedores en los buques, rediseñó los buques para el transporte de esas cajas metálicas, llamadas contenedores. Su primer barco, el Ideal X, transportó 58 contenedores en 1956 de New Jersey a Houston en seis días.</a:t>
            </a:r>
          </a:p>
        </p:txBody>
      </p:sp>
      <p:pic>
        <p:nvPicPr>
          <p:cNvPr id="5122" name="Picture 2" descr="El Ideal 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0343" y="4454557"/>
            <a:ext cx="2952328" cy="2332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64394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827584" y="620688"/>
            <a:ext cx="7308304" cy="400110"/>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Generaciones de buques portacontenedores</a:t>
            </a:r>
            <a:r>
              <a:rPr lang="es-AR" dirty="0"/>
              <a:t>:</a:t>
            </a:r>
          </a:p>
        </p:txBody>
      </p:sp>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383" y="1215224"/>
            <a:ext cx="7780706" cy="5354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81038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971600" y="692696"/>
            <a:ext cx="6552728" cy="400110"/>
          </a:xfrm>
          <a:prstGeom prst="rect">
            <a:avLst/>
          </a:prstGeom>
          <a:noFill/>
          <a:ln>
            <a:solidFill>
              <a:schemeClr val="accent1"/>
            </a:solidFill>
          </a:ln>
        </p:spPr>
        <p:txBody>
          <a:bodyPr wrap="square" rtlCol="0">
            <a:spAutoFit/>
          </a:bodyPr>
          <a:lstStyle/>
          <a:p>
            <a:r>
              <a:rPr lang="es-AR" sz="2000" b="1" dirty="0">
                <a:effectLst>
                  <a:outerShdw blurRad="38100" dist="38100" dir="2700000" algn="tl">
                    <a:srgbClr val="000000">
                      <a:alpha val="43137"/>
                    </a:srgbClr>
                  </a:outerShdw>
                </a:effectLst>
              </a:rPr>
              <a:t>FUERTE CRECIMIENTO DEL TAMAÑO DE LOS BUQUES </a:t>
            </a:r>
          </a:p>
        </p:txBody>
      </p:sp>
      <p:sp>
        <p:nvSpPr>
          <p:cNvPr id="3" name="2 Flecha abajo"/>
          <p:cNvSpPr/>
          <p:nvPr/>
        </p:nvSpPr>
        <p:spPr>
          <a:xfrm>
            <a:off x="3635896" y="1237352"/>
            <a:ext cx="576064" cy="6480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 name="3 CuadroTexto"/>
          <p:cNvSpPr txBox="1"/>
          <p:nvPr/>
        </p:nvSpPr>
        <p:spPr>
          <a:xfrm>
            <a:off x="971600" y="1968654"/>
            <a:ext cx="6552728" cy="400110"/>
          </a:xfrm>
          <a:prstGeom prst="rect">
            <a:avLst/>
          </a:prstGeom>
          <a:noFill/>
          <a:ln>
            <a:solidFill>
              <a:schemeClr val="accent1"/>
            </a:solidFill>
          </a:ln>
        </p:spPr>
        <p:txBody>
          <a:bodyPr wrap="square" rtlCol="0">
            <a:spAutoFit/>
          </a:bodyPr>
          <a:lstStyle/>
          <a:p>
            <a:pPr algn="ctr"/>
            <a:r>
              <a:rPr lang="es-AR" sz="2000" b="1" dirty="0">
                <a:effectLst>
                  <a:outerShdw blurRad="38100" dist="38100" dir="2700000" algn="tl">
                    <a:srgbClr val="000000">
                      <a:alpha val="43137"/>
                    </a:srgbClr>
                  </a:outerShdw>
                </a:effectLst>
              </a:rPr>
              <a:t>GIGANTISMO NAVAL</a:t>
            </a:r>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2564904"/>
            <a:ext cx="639763"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4 CuadroTexto"/>
          <p:cNvSpPr txBox="1"/>
          <p:nvPr/>
        </p:nvSpPr>
        <p:spPr>
          <a:xfrm>
            <a:off x="1079612" y="3356992"/>
            <a:ext cx="6444716" cy="707886"/>
          </a:xfrm>
          <a:prstGeom prst="rect">
            <a:avLst/>
          </a:prstGeom>
          <a:noFill/>
          <a:ln>
            <a:solidFill>
              <a:schemeClr val="accent1"/>
            </a:solidFill>
          </a:ln>
        </p:spPr>
        <p:txBody>
          <a:bodyPr wrap="square" rtlCol="0">
            <a:spAutoFit/>
          </a:bodyPr>
          <a:lstStyle/>
          <a:p>
            <a:r>
              <a:rPr lang="es-AR" sz="2000" b="1" dirty="0">
                <a:effectLst>
                  <a:outerShdw blurRad="38100" dist="38100" dir="2700000" algn="tl">
                    <a:srgbClr val="000000">
                      <a:alpha val="43137"/>
                    </a:srgbClr>
                  </a:outerShdw>
                </a:effectLst>
              </a:rPr>
              <a:t>DISMINUCIÓN DE COSTOS Y AUMENTO DEL VOLUMEN DE MERCANCÍA TRANSPORTADA </a:t>
            </a:r>
          </a:p>
        </p:txBody>
      </p:sp>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8164" y="4199047"/>
            <a:ext cx="639763"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5 CuadroTexto"/>
          <p:cNvSpPr txBox="1"/>
          <p:nvPr/>
        </p:nvSpPr>
        <p:spPr>
          <a:xfrm>
            <a:off x="1079612" y="5065859"/>
            <a:ext cx="6444716" cy="400110"/>
          </a:xfrm>
          <a:prstGeom prst="rect">
            <a:avLst/>
          </a:prstGeom>
          <a:noFill/>
          <a:ln>
            <a:solidFill>
              <a:schemeClr val="accent1"/>
            </a:solidFill>
          </a:ln>
        </p:spPr>
        <p:txBody>
          <a:bodyPr wrap="square" rtlCol="0">
            <a:spAutoFit/>
          </a:bodyPr>
          <a:lstStyle/>
          <a:p>
            <a:pPr algn="ctr"/>
            <a:r>
              <a:rPr lang="es-AR" sz="2000" b="1" dirty="0">
                <a:effectLst>
                  <a:outerShdw blurRad="38100" dist="38100" dir="2700000" algn="tl">
                    <a:srgbClr val="000000">
                      <a:alpha val="43137"/>
                    </a:srgbClr>
                  </a:outerShdw>
                </a:effectLst>
              </a:rPr>
              <a:t>ECONOMÍAS DE ESCALA</a:t>
            </a:r>
          </a:p>
        </p:txBody>
      </p:sp>
    </p:spTree>
    <p:extLst>
      <p:ext uri="{BB962C8B-B14F-4D97-AF65-F5344CB8AC3E}">
        <p14:creationId xmlns:p14="http://schemas.microsoft.com/office/powerpoint/2010/main" val="38781481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611560" y="395372"/>
            <a:ext cx="7056784" cy="400110"/>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Los 9 buques portacontenedores más grandes del mundo</a:t>
            </a:r>
            <a:r>
              <a:rPr lang="es-AR" dirty="0"/>
              <a:t>:</a:t>
            </a: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340768"/>
            <a:ext cx="2376264" cy="14041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descr="Resultado de imagen para clase olympic de msc"/>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8000" y="1340768"/>
            <a:ext cx="2531167" cy="144221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Resultado de imagen para clase globe de csc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56109" y="1359797"/>
            <a:ext cx="2808312" cy="1404156"/>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n para a19 uas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6260" y="3573015"/>
            <a:ext cx="2383532" cy="1603467"/>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Resultado de imagen para triple e maers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2316" y="3861048"/>
            <a:ext cx="2850538" cy="1563402"/>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Resultado de imagen para explorer cma cg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156176" y="3665921"/>
            <a:ext cx="2582416" cy="1545652"/>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611560" y="2782983"/>
            <a:ext cx="1872208" cy="369332"/>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 CLASE TRIUMPH</a:t>
            </a:r>
          </a:p>
        </p:txBody>
      </p:sp>
      <p:sp>
        <p:nvSpPr>
          <p:cNvPr id="4" name="3 CuadroTexto"/>
          <p:cNvSpPr txBox="1"/>
          <p:nvPr/>
        </p:nvSpPr>
        <p:spPr>
          <a:xfrm>
            <a:off x="3127123" y="2924944"/>
            <a:ext cx="2492997" cy="369332"/>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CLASE OLYMPIC DE MSC</a:t>
            </a:r>
          </a:p>
        </p:txBody>
      </p:sp>
      <p:sp>
        <p:nvSpPr>
          <p:cNvPr id="5" name="4 CuadroTexto"/>
          <p:cNvSpPr txBox="1"/>
          <p:nvPr/>
        </p:nvSpPr>
        <p:spPr>
          <a:xfrm>
            <a:off x="6156176" y="2782983"/>
            <a:ext cx="2304256" cy="369332"/>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CLASE GLOBE DE CSCL</a:t>
            </a:r>
          </a:p>
        </p:txBody>
      </p:sp>
      <p:sp>
        <p:nvSpPr>
          <p:cNvPr id="6" name="5 CuadroTexto"/>
          <p:cNvSpPr txBox="1"/>
          <p:nvPr/>
        </p:nvSpPr>
        <p:spPr>
          <a:xfrm>
            <a:off x="424274" y="5431294"/>
            <a:ext cx="2618042" cy="369332"/>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CLASE A19 DE LA UASC</a:t>
            </a:r>
          </a:p>
        </p:txBody>
      </p:sp>
      <p:sp>
        <p:nvSpPr>
          <p:cNvPr id="7" name="6 CuadroTexto"/>
          <p:cNvSpPr txBox="1"/>
          <p:nvPr/>
        </p:nvSpPr>
        <p:spPr>
          <a:xfrm>
            <a:off x="3078000" y="5431294"/>
            <a:ext cx="2814854" cy="369332"/>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CLASE TRIPLE E DE MAERSK</a:t>
            </a:r>
          </a:p>
        </p:txBody>
      </p:sp>
      <p:sp>
        <p:nvSpPr>
          <p:cNvPr id="8" name="7 CuadroTexto"/>
          <p:cNvSpPr txBox="1"/>
          <p:nvPr/>
        </p:nvSpPr>
        <p:spPr>
          <a:xfrm>
            <a:off x="6156176" y="5301208"/>
            <a:ext cx="2987824" cy="646331"/>
          </a:xfrm>
          <a:prstGeom prst="rect">
            <a:avLst/>
          </a:prstGeom>
          <a:noFill/>
        </p:spPr>
        <p:txBody>
          <a:bodyPr wrap="square" rtlCol="0">
            <a:spAutoFit/>
          </a:bodyPr>
          <a:lstStyle/>
          <a:p>
            <a:r>
              <a:rPr lang="es-AR" b="1" dirty="0">
                <a:effectLst>
                  <a:outerShdw blurRad="38100" dist="38100" dir="2700000" algn="tl">
                    <a:srgbClr val="000000">
                      <a:alpha val="43137"/>
                    </a:srgbClr>
                  </a:outerShdw>
                </a:effectLst>
              </a:rPr>
              <a:t> CLASE EXPLORER DE CMA CGM</a:t>
            </a:r>
          </a:p>
        </p:txBody>
      </p:sp>
    </p:spTree>
    <p:extLst>
      <p:ext uri="{BB962C8B-B14F-4D97-AF65-F5344CB8AC3E}">
        <p14:creationId xmlns:p14="http://schemas.microsoft.com/office/powerpoint/2010/main" val="40970659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467544" y="332656"/>
            <a:ext cx="7344816" cy="2862322"/>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Clasificación según la ruta realizada:</a:t>
            </a:r>
          </a:p>
          <a:p>
            <a:endParaRPr lang="es-AR" sz="2000" b="1" u="sng" dirty="0">
              <a:effectLst>
                <a:outerShdw blurRad="38100" dist="38100" dir="2700000" algn="tl">
                  <a:srgbClr val="000000">
                    <a:alpha val="43137"/>
                  </a:srgbClr>
                </a:outerShdw>
              </a:effectLst>
            </a:endParaRPr>
          </a:p>
          <a:p>
            <a:r>
              <a:rPr lang="es-AR" sz="2000" b="1" dirty="0">
                <a:effectLst>
                  <a:outerShdw blurRad="38100" dist="38100" dir="2700000" algn="tl">
                    <a:srgbClr val="000000">
                      <a:alpha val="43137"/>
                    </a:srgbClr>
                  </a:outerShdw>
                </a:effectLst>
              </a:rPr>
              <a:t>Buque Feeder: </a:t>
            </a:r>
            <a:r>
              <a:rPr lang="es-AR" sz="2000" dirty="0">
                <a:effectLst>
                  <a:outerShdw blurRad="38100" dist="38100" dir="2700000" algn="tl">
                    <a:srgbClr val="000000">
                      <a:alpha val="43137"/>
                    </a:srgbClr>
                  </a:outerShdw>
                </a:effectLst>
              </a:rPr>
              <a:t>El término Feeder proviene del inglés y significa literalmente “alimentador”. Esto es, un buque que “alimenta” los puertos Hub donde escalan buques transoceánicos y oceánicos. Es por esto que estos buques van desde los pocos centenares de</a:t>
            </a:r>
          </a:p>
          <a:p>
            <a:r>
              <a:rPr lang="es-AR" sz="2000" dirty="0">
                <a:effectLst>
                  <a:outerShdw blurRad="38100" dist="38100" dir="2700000" algn="tl">
                    <a:srgbClr val="000000">
                      <a:alpha val="43137"/>
                    </a:srgbClr>
                  </a:outerShdw>
                </a:effectLst>
              </a:rPr>
              <a:t>TEUs hasta los 3.000/4.000 TEUs. </a:t>
            </a:r>
          </a:p>
          <a:p>
            <a:endParaRPr lang="es-AR" sz="2000" dirty="0">
              <a:effectLst>
                <a:outerShdw blurRad="38100" dist="38100" dir="2700000" algn="tl">
                  <a:srgbClr val="000000">
                    <a:alpha val="43137"/>
                  </a:srgbClr>
                </a:outerShdw>
              </a:effectLst>
            </a:endParaRPr>
          </a:p>
          <a:p>
            <a:endParaRPr lang="es-AR" sz="2000" dirty="0">
              <a:effectLst>
                <a:outerShdw blurRad="38100" dist="38100" dir="2700000" algn="tl">
                  <a:srgbClr val="000000">
                    <a:alpha val="43137"/>
                  </a:srgbClr>
                </a:outerShdw>
              </a:effectLst>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954" y="2780928"/>
            <a:ext cx="6552728" cy="3642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95510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683568" y="476672"/>
            <a:ext cx="7272808" cy="1631216"/>
          </a:xfrm>
          <a:prstGeom prst="rect">
            <a:avLst/>
          </a:prstGeom>
          <a:noFill/>
        </p:spPr>
        <p:txBody>
          <a:bodyPr wrap="square" rtlCol="0">
            <a:spAutoFit/>
          </a:bodyPr>
          <a:lstStyle/>
          <a:p>
            <a:r>
              <a:rPr lang="es-AR" sz="2000" b="1" dirty="0">
                <a:effectLst>
                  <a:outerShdw blurRad="38100" dist="38100" dir="2700000" algn="tl">
                    <a:srgbClr val="000000">
                      <a:alpha val="43137"/>
                    </a:srgbClr>
                  </a:outerShdw>
                </a:effectLst>
              </a:rPr>
              <a:t>Buque Oceánico: </a:t>
            </a:r>
            <a:r>
              <a:rPr lang="es-AR" sz="2000" dirty="0">
                <a:effectLst>
                  <a:outerShdw blurRad="38100" dist="38100" dir="2700000" algn="tl">
                    <a:srgbClr val="000000">
                      <a:alpha val="43137"/>
                    </a:srgbClr>
                  </a:outerShdw>
                </a:effectLst>
              </a:rPr>
              <a:t>realiza tráficos de media larga distancia sin llegar a circunvalaciones.</a:t>
            </a:r>
          </a:p>
          <a:p>
            <a:r>
              <a:rPr lang="es-AR" sz="2000" dirty="0">
                <a:effectLst>
                  <a:outerShdw blurRad="38100" dist="38100" dir="2700000" algn="tl">
                    <a:srgbClr val="000000">
                      <a:alpha val="43137"/>
                    </a:srgbClr>
                  </a:outerShdw>
                </a:effectLst>
              </a:rPr>
              <a:t>Los portacontenedores con capacidades entre los 4.000 y los 8.000 TEUs son bien considerados para este tipo de rutas. A menudo este tipo de buques también son utilizados en rutas transoceánicas.</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88" y="2492896"/>
            <a:ext cx="8429625" cy="3000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9216594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3" name="2 CuadroTexto"/>
          <p:cNvSpPr txBox="1"/>
          <p:nvPr/>
        </p:nvSpPr>
        <p:spPr>
          <a:xfrm>
            <a:off x="683568" y="332656"/>
            <a:ext cx="7776864" cy="1631216"/>
          </a:xfrm>
          <a:prstGeom prst="rect">
            <a:avLst/>
          </a:prstGeom>
          <a:noFill/>
        </p:spPr>
        <p:txBody>
          <a:bodyPr wrap="square" rtlCol="0">
            <a:spAutoFit/>
          </a:bodyPr>
          <a:lstStyle/>
          <a:p>
            <a:r>
              <a:rPr lang="es-AR" sz="2000" b="1" dirty="0">
                <a:effectLst>
                  <a:outerShdw blurRad="38100" dist="38100" dir="2700000" algn="tl">
                    <a:srgbClr val="000000">
                      <a:alpha val="43137"/>
                    </a:srgbClr>
                  </a:outerShdw>
                </a:effectLst>
              </a:rPr>
              <a:t>Buque Transoceánico: </a:t>
            </a:r>
            <a:r>
              <a:rPr lang="es-AR" sz="2000" dirty="0">
                <a:effectLst>
                  <a:outerShdw blurRad="38100" dist="38100" dir="2700000" algn="tl">
                    <a:srgbClr val="000000">
                      <a:alpha val="43137"/>
                    </a:srgbClr>
                  </a:outerShdw>
                </a:effectLst>
              </a:rPr>
              <a:t>son los más grandes llegando a los 18.000 TEU. Para que su explotación resulte beneficiosa hay que minimizar las escalas, llegando a hacer 2 o 3 en una circunvalación. Aproximadamente tienen que descargar entre el 50-60% de su carga total para que una escala resulte rentable.</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132856"/>
            <a:ext cx="6336704" cy="4224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613610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323528" y="332656"/>
            <a:ext cx="7200800" cy="2893100"/>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 ¿Qué es un Buque Portacontenedores?</a:t>
            </a:r>
          </a:p>
          <a:p>
            <a:endParaRPr lang="es-AR" dirty="0">
              <a:effectLst>
                <a:outerShdw blurRad="38100" dist="38100" dir="2700000" algn="tl">
                  <a:srgbClr val="000000">
                    <a:alpha val="43137"/>
                  </a:srgbClr>
                </a:outerShdw>
              </a:effectLst>
            </a:endParaRPr>
          </a:p>
          <a:p>
            <a:r>
              <a:rPr lang="es-AR" dirty="0">
                <a:effectLst>
                  <a:outerShdw blurRad="38100" dist="38100" dir="2700000" algn="tl">
                    <a:srgbClr val="000000">
                      <a:alpha val="43137"/>
                    </a:srgbClr>
                  </a:outerShdw>
                </a:effectLst>
              </a:rPr>
              <a:t>Los portacontenedores son buques (sistema integrado, complejo que combina varios subsistemas) encargados del transporte en masa de mercancías en contenedores intermodales estandarizados (normalmente 20 o 40 pies) en una técnica llamada containerizacion. </a:t>
            </a:r>
          </a:p>
          <a:p>
            <a:r>
              <a:rPr lang="es-AR" dirty="0">
                <a:effectLst>
                  <a:outerShdw blurRad="38100" dist="38100" dir="2700000" algn="tl">
                    <a:srgbClr val="000000">
                      <a:alpha val="43137"/>
                    </a:srgbClr>
                  </a:outerShdw>
                </a:effectLst>
              </a:rPr>
              <a:t> El buque portacontenedores es la evolución del buque de carga general.</a:t>
            </a:r>
          </a:p>
          <a:p>
            <a:r>
              <a:rPr lang="es-AR" dirty="0">
                <a:effectLst>
                  <a:outerShdw blurRad="38100" dist="38100" dir="2700000" algn="tl">
                    <a:srgbClr val="000000">
                      <a:alpha val="43137"/>
                    </a:srgbClr>
                  </a:outerShdw>
                </a:effectLst>
              </a:rPr>
              <a:t> La capacidad de transporte de un buque portacontenedores se mide en TEUs (Twenty-foot Equivalent Unit), es decir el equivalente a la cantidad de contenedores de 20 pies que el buque podría transportar.</a:t>
            </a:r>
          </a:p>
        </p:txBody>
      </p:sp>
      <p:sp>
        <p:nvSpPr>
          <p:cNvPr id="5" name="4 CuadroTexto"/>
          <p:cNvSpPr txBox="1"/>
          <p:nvPr/>
        </p:nvSpPr>
        <p:spPr>
          <a:xfrm>
            <a:off x="323528" y="3501008"/>
            <a:ext cx="6048672" cy="2862322"/>
          </a:xfrm>
          <a:prstGeom prst="rect">
            <a:avLst/>
          </a:prstGeom>
          <a:noFill/>
        </p:spPr>
        <p:txBody>
          <a:bodyPr wrap="square" rtlCol="0">
            <a:spAutoFit/>
          </a:bodyPr>
          <a:lstStyle/>
          <a:p>
            <a:r>
              <a:rPr lang="es-AR" u="sng" dirty="0">
                <a:effectLst>
                  <a:outerShdw blurRad="38100" dist="38100" dir="2700000" algn="tl">
                    <a:srgbClr val="000000">
                      <a:alpha val="43137"/>
                    </a:srgbClr>
                  </a:outerShdw>
                </a:effectLst>
              </a:rPr>
              <a:t>• Condiciones que debe satisfacer un buque:</a:t>
            </a:r>
          </a:p>
          <a:p>
            <a:endParaRPr lang="es-AR" u="sng" dirty="0">
              <a:effectLst>
                <a:outerShdw blurRad="38100" dist="38100" dir="2700000" algn="tl">
                  <a:srgbClr val="000000">
                    <a:alpha val="43137"/>
                  </a:srgbClr>
                </a:outerShdw>
              </a:effectLst>
            </a:endParaRPr>
          </a:p>
          <a:p>
            <a:pPr marL="285750" indent="-285750">
              <a:buFont typeface="Wingdings" panose="05000000000000000000" pitchFamily="2" charset="2"/>
              <a:buChar char="Ø"/>
            </a:pPr>
            <a:r>
              <a:rPr lang="es-AR" i="1" dirty="0">
                <a:effectLst>
                  <a:outerShdw blurRad="38100" dist="38100" dir="2700000" algn="tl">
                    <a:srgbClr val="000000">
                      <a:alpha val="43137"/>
                    </a:srgbClr>
                  </a:outerShdw>
                </a:effectLst>
              </a:rPr>
              <a:t>Flotabilidad, </a:t>
            </a:r>
          </a:p>
          <a:p>
            <a:pPr marL="285750" indent="-285750">
              <a:buFont typeface="Wingdings" panose="05000000000000000000" pitchFamily="2" charset="2"/>
              <a:buChar char="Ø"/>
            </a:pPr>
            <a:r>
              <a:rPr lang="es-AR" i="1" dirty="0">
                <a:effectLst>
                  <a:outerShdw blurRad="38100" dist="38100" dir="2700000" algn="tl">
                    <a:srgbClr val="000000">
                      <a:alpha val="43137"/>
                    </a:srgbClr>
                  </a:outerShdw>
                </a:effectLst>
              </a:rPr>
              <a:t>Solidez o resistencia,</a:t>
            </a:r>
          </a:p>
          <a:p>
            <a:pPr marL="285750" indent="-285750">
              <a:buFont typeface="Wingdings" panose="05000000000000000000" pitchFamily="2" charset="2"/>
              <a:buChar char="Ø"/>
            </a:pPr>
            <a:r>
              <a:rPr lang="es-AR" i="1" dirty="0">
                <a:effectLst>
                  <a:outerShdw blurRad="38100" dist="38100" dir="2700000" algn="tl">
                    <a:srgbClr val="000000">
                      <a:alpha val="43137"/>
                    </a:srgbClr>
                  </a:outerShdw>
                </a:effectLst>
              </a:rPr>
              <a:t>Velocidad </a:t>
            </a:r>
          </a:p>
          <a:p>
            <a:pPr marL="285750" indent="-285750">
              <a:buFont typeface="Wingdings" panose="05000000000000000000" pitchFamily="2" charset="2"/>
              <a:buChar char="Ø"/>
            </a:pPr>
            <a:r>
              <a:rPr lang="es-AR" i="1" dirty="0">
                <a:effectLst>
                  <a:outerShdw blurRad="38100" dist="38100" dir="2700000" algn="tl">
                    <a:srgbClr val="000000">
                      <a:alpha val="43137"/>
                    </a:srgbClr>
                  </a:outerShdw>
                </a:effectLst>
              </a:rPr>
              <a:t>Estabilidad, y Facilidad de Gobierno</a:t>
            </a:r>
          </a:p>
          <a:p>
            <a:endParaRPr lang="es-AR" b="1" i="1" u="sng" dirty="0">
              <a:effectLst>
                <a:outerShdw blurRad="38100" dist="38100" dir="2700000" algn="tl">
                  <a:srgbClr val="000000">
                    <a:alpha val="43137"/>
                  </a:srgbClr>
                </a:outerShdw>
              </a:effectLst>
            </a:endParaRPr>
          </a:p>
          <a:p>
            <a:r>
              <a:rPr lang="es-AR" i="1" dirty="0"/>
              <a:t> </a:t>
            </a:r>
            <a:r>
              <a:rPr lang="es-AR" dirty="0">
                <a:effectLst>
                  <a:outerShdw blurRad="38100" dist="38100" dir="2700000" algn="tl">
                    <a:srgbClr val="000000">
                      <a:alpha val="43137"/>
                    </a:srgbClr>
                  </a:outerShdw>
                </a:effectLst>
              </a:rPr>
              <a:t>Además, es como una persona física, tiene un nombre que lo distingue, una patria, un domicilio, y un numero de identidad.</a:t>
            </a:r>
          </a:p>
          <a:p>
            <a:endParaRPr lang="es-AR" b="1" u="sng" dirty="0"/>
          </a:p>
        </p:txBody>
      </p:sp>
    </p:spTree>
    <p:extLst>
      <p:ext uri="{BB962C8B-B14F-4D97-AF65-F5344CB8AC3E}">
        <p14:creationId xmlns:p14="http://schemas.microsoft.com/office/powerpoint/2010/main" val="808927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1898441" y="409949"/>
            <a:ext cx="4824536" cy="400110"/>
          </a:xfrm>
          <a:prstGeom prst="rect">
            <a:avLst/>
          </a:prstGeom>
          <a:noFill/>
        </p:spPr>
        <p:txBody>
          <a:bodyPr wrap="square" rtlCol="0">
            <a:spAutoFit/>
          </a:bodyPr>
          <a:lstStyle/>
          <a:p>
            <a:pPr algn="ctr"/>
            <a:r>
              <a:rPr lang="es-AR" sz="2000" b="1" u="sng" dirty="0">
                <a:effectLst>
                  <a:outerShdw blurRad="38100" dist="38100" dir="2700000" algn="tl">
                    <a:srgbClr val="000000">
                      <a:alpha val="43137"/>
                    </a:srgbClr>
                  </a:outerShdw>
                </a:effectLst>
              </a:rPr>
              <a:t>ACCIDENTES:</a:t>
            </a:r>
          </a:p>
        </p:txBody>
      </p:sp>
      <p:pic>
        <p:nvPicPr>
          <p:cNvPr id="8194"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519" y="1144764"/>
            <a:ext cx="409645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536" y="4149080"/>
            <a:ext cx="4647582" cy="223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1130498"/>
            <a:ext cx="3442835" cy="2580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8104" y="4160782"/>
            <a:ext cx="3336032" cy="22205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284576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1898441" y="409949"/>
            <a:ext cx="4824536" cy="400110"/>
          </a:xfrm>
          <a:prstGeom prst="rect">
            <a:avLst/>
          </a:prstGeom>
          <a:noFill/>
        </p:spPr>
        <p:txBody>
          <a:bodyPr wrap="square" rtlCol="0">
            <a:spAutoFit/>
          </a:bodyPr>
          <a:lstStyle/>
          <a:p>
            <a:pPr algn="ctr"/>
            <a:r>
              <a:rPr lang="es-AR" sz="2000" b="1" u="sng" dirty="0" smtClean="0">
                <a:effectLst>
                  <a:outerShdw blurRad="38100" dist="38100" dir="2700000" algn="tl">
                    <a:srgbClr val="000000">
                      <a:alpha val="43137"/>
                    </a:srgbClr>
                  </a:outerShdw>
                </a:effectLst>
              </a:rPr>
              <a:t>Procedimiento de carga y descarga</a:t>
            </a:r>
            <a:endParaRPr lang="es-AR" sz="2000" b="1" u="sng" dirty="0">
              <a:effectLst>
                <a:outerShdw blurRad="38100" dist="38100" dir="2700000" algn="tl">
                  <a:srgbClr val="000000">
                    <a:alpha val="43137"/>
                  </a:srgbClr>
                </a:outerShdw>
              </a:effectLst>
            </a:endParaRPr>
          </a:p>
        </p:txBody>
      </p:sp>
      <p:pic>
        <p:nvPicPr>
          <p:cNvPr id="3" name="Imagen 2" descr="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93411" y="2852936"/>
            <a:ext cx="3924435" cy="2760307"/>
          </a:xfrm>
          <a:prstGeom prst="rect">
            <a:avLst/>
          </a:prstGeom>
        </p:spPr>
      </p:pic>
      <p:pic>
        <p:nvPicPr>
          <p:cNvPr id="4" name="Imagen 3" descr="depositphotos_92353004-stock-photo-containers-at-the-port-of.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2708920"/>
            <a:ext cx="4680520" cy="3120347"/>
          </a:xfrm>
          <a:prstGeom prst="rect">
            <a:avLst/>
          </a:prstGeom>
        </p:spPr>
      </p:pic>
    </p:spTree>
    <p:extLst>
      <p:ext uri="{BB962C8B-B14F-4D97-AF65-F5344CB8AC3E}">
        <p14:creationId xmlns:p14="http://schemas.microsoft.com/office/powerpoint/2010/main" val="3715290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1447532429"/>
              </p:ext>
            </p:extLst>
          </p:nvPr>
        </p:nvGraphicFramePr>
        <p:xfrm>
          <a:off x="323528" y="332656"/>
          <a:ext cx="8568952" cy="5976664"/>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xmlns="" val="20000"/>
                    </a:ext>
                  </a:extLst>
                </a:gridCol>
                <a:gridCol w="1584176">
                  <a:extLst>
                    <a:ext uri="{9D8B030D-6E8A-4147-A177-3AD203B41FA5}">
                      <a16:colId xmlns:a16="http://schemas.microsoft.com/office/drawing/2014/main" xmlns="" val="20001"/>
                    </a:ext>
                  </a:extLst>
                </a:gridCol>
                <a:gridCol w="1512168">
                  <a:extLst>
                    <a:ext uri="{9D8B030D-6E8A-4147-A177-3AD203B41FA5}">
                      <a16:colId xmlns:a16="http://schemas.microsoft.com/office/drawing/2014/main" xmlns="" val="20002"/>
                    </a:ext>
                  </a:extLst>
                </a:gridCol>
                <a:gridCol w="1584176">
                  <a:extLst>
                    <a:ext uri="{9D8B030D-6E8A-4147-A177-3AD203B41FA5}">
                      <a16:colId xmlns:a16="http://schemas.microsoft.com/office/drawing/2014/main" xmlns="" val="20003"/>
                    </a:ext>
                  </a:extLst>
                </a:gridCol>
                <a:gridCol w="1872208">
                  <a:extLst>
                    <a:ext uri="{9D8B030D-6E8A-4147-A177-3AD203B41FA5}">
                      <a16:colId xmlns:a16="http://schemas.microsoft.com/office/drawing/2014/main" xmlns="" val="20004"/>
                    </a:ext>
                  </a:extLst>
                </a:gridCol>
              </a:tblGrid>
              <a:tr h="836734">
                <a:tc>
                  <a:txBody>
                    <a:bodyPr/>
                    <a:lstStyle/>
                    <a:p>
                      <a:r>
                        <a:rPr lang="es-AR" dirty="0"/>
                        <a:t>Solidez</a:t>
                      </a:r>
                    </a:p>
                  </a:txBody>
                  <a:tcPr/>
                </a:tc>
                <a:tc>
                  <a:txBody>
                    <a:bodyPr/>
                    <a:lstStyle/>
                    <a:p>
                      <a:r>
                        <a:rPr lang="es-AR" dirty="0"/>
                        <a:t>Flotabilidad</a:t>
                      </a:r>
                    </a:p>
                  </a:txBody>
                  <a:tcPr/>
                </a:tc>
                <a:tc>
                  <a:txBody>
                    <a:bodyPr/>
                    <a:lstStyle/>
                    <a:p>
                      <a:r>
                        <a:rPr lang="es-AR" dirty="0"/>
                        <a:t>Estabilidad</a:t>
                      </a:r>
                    </a:p>
                  </a:txBody>
                  <a:tcPr/>
                </a:tc>
                <a:tc>
                  <a:txBody>
                    <a:bodyPr/>
                    <a:lstStyle/>
                    <a:p>
                      <a:r>
                        <a:rPr lang="es-AR" dirty="0"/>
                        <a:t>Velocidad</a:t>
                      </a:r>
                    </a:p>
                  </a:txBody>
                  <a:tcPr/>
                </a:tc>
                <a:tc>
                  <a:txBody>
                    <a:bodyPr/>
                    <a:lstStyle/>
                    <a:p>
                      <a:r>
                        <a:rPr lang="es-AR" dirty="0"/>
                        <a:t>Facilidad de Gobierno</a:t>
                      </a:r>
                    </a:p>
                  </a:txBody>
                  <a:tcPr/>
                </a:tc>
                <a:extLst>
                  <a:ext uri="{0D108BD9-81ED-4DB2-BD59-A6C34878D82A}">
                    <a16:rowId xmlns:a16="http://schemas.microsoft.com/office/drawing/2014/main" xmlns="" val="10000"/>
                  </a:ext>
                </a:extLst>
              </a:tr>
              <a:tr h="5139930">
                <a:tc>
                  <a:txBody>
                    <a:bodyPr/>
                    <a:lstStyle/>
                    <a:p>
                      <a:r>
                        <a:rPr lang="es-AR" dirty="0"/>
                        <a:t>Exige estructura del</a:t>
                      </a:r>
                      <a:r>
                        <a:rPr lang="es-AR" baseline="0" dirty="0"/>
                        <a:t> casco robusta para resistir los esfuerzos a los que el buque se ve sometido (estados de la mar y pesos que transporta)</a:t>
                      </a:r>
                    </a:p>
                    <a:p>
                      <a:endParaRPr lang="es-AR" dirty="0"/>
                    </a:p>
                  </a:txBody>
                  <a:tcPr/>
                </a:tc>
                <a:tc>
                  <a:txBody>
                    <a:bodyPr/>
                    <a:lstStyle/>
                    <a:p>
                      <a:r>
                        <a:rPr lang="es-AR" dirty="0"/>
                        <a:t>Permite al buque mantenerse a flote a pesar de que algunas de sus partes</a:t>
                      </a:r>
                      <a:r>
                        <a:rPr lang="es-AR" baseline="0" dirty="0"/>
                        <a:t> pudiesen inundarse.</a:t>
                      </a:r>
                    </a:p>
                    <a:p>
                      <a:endParaRPr lang="es-AR" baseline="0" dirty="0"/>
                    </a:p>
                    <a:p>
                      <a:endParaRPr lang="es-AR" dirty="0"/>
                    </a:p>
                  </a:txBody>
                  <a:tcPr/>
                </a:tc>
                <a:tc>
                  <a:txBody>
                    <a:bodyPr/>
                    <a:lstStyle/>
                    <a:p>
                      <a:r>
                        <a:rPr lang="es-AR" dirty="0"/>
                        <a:t>Da a</a:t>
                      </a:r>
                      <a:r>
                        <a:rPr lang="es-AR" baseline="0" dirty="0"/>
                        <a:t> lugar a que vuelva a su posición de equilibrio por si mismo, cuando ha sido desplazado de ella por un agente externo.</a:t>
                      </a:r>
                    </a:p>
                    <a:p>
                      <a:endParaRPr lang="es-AR" dirty="0"/>
                    </a:p>
                  </a:txBody>
                  <a:tcPr/>
                </a:tc>
                <a:tc>
                  <a:txBody>
                    <a:bodyPr/>
                    <a:lstStyle/>
                    <a:p>
                      <a:r>
                        <a:rPr lang="es-AR" dirty="0"/>
                        <a:t>Es función de las formas del buque y de la potencia del propulsor que posee.</a:t>
                      </a:r>
                    </a:p>
                    <a:p>
                      <a:endParaRPr lang="es-AR" dirty="0"/>
                    </a:p>
                  </a:txBody>
                  <a:tcPr/>
                </a:tc>
                <a:tc>
                  <a:txBody>
                    <a:bodyPr/>
                    <a:lstStyle/>
                    <a:p>
                      <a:r>
                        <a:rPr lang="es-AR" dirty="0"/>
                        <a:t>Característica requerida en razón de la necesidad de movimiento del buque en todas las direcciones.</a:t>
                      </a:r>
                    </a:p>
                    <a:p>
                      <a:endParaRPr lang="es-AR" dirty="0"/>
                    </a:p>
                    <a:p>
                      <a:endParaRPr lang="es-AR" dirty="0"/>
                    </a:p>
                  </a:txBody>
                  <a:tcPr/>
                </a:tc>
                <a:extLst>
                  <a:ext uri="{0D108BD9-81ED-4DB2-BD59-A6C34878D82A}">
                    <a16:rowId xmlns:a16="http://schemas.microsoft.com/office/drawing/2014/main" xmlns="" val="10001"/>
                  </a:ext>
                </a:extLst>
              </a:tr>
            </a:tbl>
          </a:graphicData>
        </a:graphic>
      </p:graphicFrame>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3802462"/>
            <a:ext cx="2105162" cy="1149106"/>
          </a:xfrm>
          <a:prstGeom prst="rect">
            <a:avLst/>
          </a:prstGeom>
        </p:spPr>
      </p:pic>
      <p:pic>
        <p:nvPicPr>
          <p:cNvPr id="4" name="3 Imagen"/>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8690" y="4127782"/>
            <a:ext cx="1408630" cy="792087"/>
          </a:xfrm>
          <a:prstGeom prst="rect">
            <a:avLst/>
          </a:prstGeom>
        </p:spPr>
      </p:pic>
      <p:pic>
        <p:nvPicPr>
          <p:cNvPr id="5" name="4 Imagen"/>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7944" y="4485258"/>
            <a:ext cx="1170320" cy="980143"/>
          </a:xfrm>
          <a:prstGeom prst="rect">
            <a:avLst/>
          </a:prstGeom>
        </p:spPr>
      </p:pic>
      <p:pic>
        <p:nvPicPr>
          <p:cNvPr id="6" name="5 Imagen"/>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580112" y="3320203"/>
            <a:ext cx="1203622" cy="1203622"/>
          </a:xfrm>
          <a:prstGeom prst="rect">
            <a:avLst/>
          </a:prstGeom>
        </p:spPr>
      </p:pic>
      <p:pic>
        <p:nvPicPr>
          <p:cNvPr id="7" name="6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64288" y="3584927"/>
            <a:ext cx="1584176" cy="1584176"/>
          </a:xfrm>
          <a:prstGeom prst="rect">
            <a:avLst/>
          </a:prstGeom>
        </p:spPr>
      </p:pic>
    </p:spTree>
    <p:extLst>
      <p:ext uri="{BB962C8B-B14F-4D97-AF65-F5344CB8AC3E}">
        <p14:creationId xmlns:p14="http://schemas.microsoft.com/office/powerpoint/2010/main" val="26232033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268760"/>
            <a:ext cx="8647893" cy="5112377"/>
          </a:xfrm>
          <a:prstGeom prst="rect">
            <a:avLst/>
          </a:prstGeom>
        </p:spPr>
      </p:pic>
      <p:sp>
        <p:nvSpPr>
          <p:cNvPr id="3" name="2 CuadroTexto"/>
          <p:cNvSpPr txBox="1"/>
          <p:nvPr/>
        </p:nvSpPr>
        <p:spPr>
          <a:xfrm>
            <a:off x="755576" y="420043"/>
            <a:ext cx="4752528" cy="400110"/>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Partes de un buque portacontenedor</a:t>
            </a:r>
            <a:r>
              <a:rPr lang="es-AR" dirty="0"/>
              <a:t>:</a:t>
            </a:r>
          </a:p>
        </p:txBody>
      </p:sp>
    </p:spTree>
    <p:extLst>
      <p:ext uri="{BB962C8B-B14F-4D97-AF65-F5344CB8AC3E}">
        <p14:creationId xmlns:p14="http://schemas.microsoft.com/office/powerpoint/2010/main" val="3338198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762000" y="400050"/>
            <a:ext cx="5472608" cy="2246769"/>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Dimensiones principales: </a:t>
            </a:r>
          </a:p>
          <a:p>
            <a:endParaRPr lang="es-AR" sz="2000" dirty="0"/>
          </a:p>
          <a:p>
            <a:r>
              <a:rPr lang="es-AR" sz="2000" dirty="0"/>
              <a:t>• Desplazamiento</a:t>
            </a:r>
          </a:p>
          <a:p>
            <a:r>
              <a:rPr lang="es-AR" sz="2000" dirty="0"/>
              <a:t>• Peso en rosca (light weight)</a:t>
            </a:r>
          </a:p>
          <a:p>
            <a:r>
              <a:rPr lang="es-AR" sz="2000" dirty="0"/>
              <a:t>• Peso muerto (dead weight)</a:t>
            </a:r>
          </a:p>
          <a:p>
            <a:r>
              <a:rPr lang="es-AR" sz="2000" dirty="0"/>
              <a:t>• Arqueo brutoTRB (gross tonnage GT)</a:t>
            </a:r>
          </a:p>
          <a:p>
            <a:r>
              <a:rPr lang="es-AR" sz="2000" dirty="0"/>
              <a:t>• Arqueo netoTRN (net tonnage NT)</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312" y="2924944"/>
            <a:ext cx="6476538" cy="3507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8095229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lum/>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323528" y="159566"/>
            <a:ext cx="6984776" cy="5324535"/>
          </a:xfrm>
          <a:prstGeom prst="rect">
            <a:avLst/>
          </a:prstGeom>
          <a:noFill/>
        </p:spPr>
        <p:txBody>
          <a:bodyPr wrap="square" rtlCol="0">
            <a:spAutoFit/>
          </a:bodyPr>
          <a:lstStyle/>
          <a:p>
            <a:r>
              <a:rPr lang="es-AR" sz="2000" b="1" u="sng" dirty="0">
                <a:effectLst>
                  <a:outerShdw blurRad="38100" dist="38100" dir="2700000" algn="tl">
                    <a:srgbClr val="000000">
                      <a:alpha val="43137"/>
                    </a:srgbClr>
                  </a:outerShdw>
                </a:effectLst>
              </a:rPr>
              <a:t>Dimensiones principales:</a:t>
            </a:r>
          </a:p>
          <a:p>
            <a:endParaRPr lang="es-AR" sz="2000" b="1" u="sng" dirty="0">
              <a:effectLst>
                <a:outerShdw blurRad="38100" dist="38100" dir="2700000" algn="tl">
                  <a:srgbClr val="000000">
                    <a:alpha val="43137"/>
                  </a:srgbClr>
                </a:outerShdw>
              </a:effectLst>
            </a:endParaRPr>
          </a:p>
          <a:p>
            <a:r>
              <a:rPr lang="es-AR" sz="2000" dirty="0">
                <a:effectLst>
                  <a:outerShdw blurRad="38100" dist="38100" dir="2700000" algn="tl">
                    <a:srgbClr val="000000">
                      <a:alpha val="43137"/>
                    </a:srgbClr>
                  </a:outerShdw>
                </a:effectLst>
              </a:rPr>
              <a:t>• Eslora: 399metros</a:t>
            </a:r>
          </a:p>
          <a:p>
            <a:r>
              <a:rPr lang="es-AR" sz="2000" dirty="0">
                <a:effectLst>
                  <a:outerShdw blurRad="38100" dist="38100" dir="2700000" algn="tl">
                    <a:srgbClr val="000000">
                      <a:alpha val="43137"/>
                    </a:srgbClr>
                  </a:outerShdw>
                </a:effectLst>
              </a:rPr>
              <a:t>• Manga: 59 metros</a:t>
            </a:r>
          </a:p>
          <a:p>
            <a:r>
              <a:rPr lang="es-AR" sz="2000" dirty="0">
                <a:effectLst>
                  <a:outerShdw blurRad="38100" dist="38100" dir="2700000" algn="tl">
                    <a:srgbClr val="000000">
                      <a:alpha val="43137"/>
                    </a:srgbClr>
                  </a:outerShdw>
                </a:effectLst>
              </a:rPr>
              <a:t>• Calado: 14,5 metros</a:t>
            </a:r>
          </a:p>
          <a:p>
            <a:r>
              <a:rPr lang="es-AR" sz="2000" dirty="0">
                <a:effectLst>
                  <a:outerShdw blurRad="38100" dist="38100" dir="2700000" algn="tl">
                    <a:srgbClr val="000000">
                      <a:alpha val="43137"/>
                    </a:srgbClr>
                  </a:outerShdw>
                </a:effectLst>
              </a:rPr>
              <a:t>• Puntal a la cubierta principal: 30,3 metros</a:t>
            </a:r>
          </a:p>
          <a:p>
            <a:r>
              <a:rPr lang="es-AR" sz="2000" dirty="0">
                <a:effectLst>
                  <a:outerShdw blurRad="38100" dist="38100" dir="2700000" algn="tl">
                    <a:srgbClr val="000000">
                      <a:alpha val="43137"/>
                    </a:srgbClr>
                  </a:outerShdw>
                </a:effectLst>
              </a:rPr>
              <a:t>• Puntal máximo: 73 metros</a:t>
            </a:r>
          </a:p>
          <a:p>
            <a:r>
              <a:rPr lang="es-AR" sz="2000" dirty="0">
                <a:effectLst>
                  <a:outerShdw blurRad="38100" dist="38100" dir="2700000" algn="tl">
                    <a:srgbClr val="000000">
                      <a:alpha val="43137"/>
                    </a:srgbClr>
                  </a:outerShdw>
                </a:effectLst>
              </a:rPr>
              <a:t>• Maquinaria: Dos motores MAN-B&amp;W 8S80ME-C 9.2 de 29.680 kW cada uno</a:t>
            </a:r>
          </a:p>
          <a:p>
            <a:r>
              <a:rPr lang="es-AR" sz="2000" dirty="0">
                <a:effectLst>
                  <a:outerShdw blurRad="38100" dist="38100" dir="2700000" algn="tl">
                    <a:srgbClr val="000000">
                      <a:alpha val="43137"/>
                    </a:srgbClr>
                  </a:outerShdw>
                </a:effectLst>
              </a:rPr>
              <a:t>• Propulsión: Dos ejes con una hélice de paso fijo cada uno de 4 palas y 9,8 metros de diámetro</a:t>
            </a:r>
          </a:p>
          <a:p>
            <a:r>
              <a:rPr lang="es-AR" sz="2000" dirty="0">
                <a:effectLst>
                  <a:outerShdw blurRad="38100" dist="38100" dir="2700000" algn="tl">
                    <a:srgbClr val="000000">
                      <a:alpha val="43137"/>
                    </a:srgbClr>
                  </a:outerShdw>
                </a:effectLst>
              </a:rPr>
              <a:t>• Peso Muerto: 194.153 DWT</a:t>
            </a:r>
          </a:p>
          <a:p>
            <a:r>
              <a:rPr lang="es-AR" sz="2000" dirty="0">
                <a:effectLst>
                  <a:outerShdw blurRad="38100" dist="38100" dir="2700000" algn="tl">
                    <a:srgbClr val="000000">
                      <a:alpha val="43137"/>
                    </a:srgbClr>
                  </a:outerShdw>
                </a:effectLst>
              </a:rPr>
              <a:t>• Desplazamiento: 55.000 toneladas (vacío)</a:t>
            </a:r>
          </a:p>
          <a:p>
            <a:r>
              <a:rPr lang="es-AR" sz="2000" dirty="0">
                <a:effectLst>
                  <a:outerShdw blurRad="38100" dist="38100" dir="2700000" algn="tl">
                    <a:srgbClr val="000000">
                      <a:alpha val="43137"/>
                    </a:srgbClr>
                  </a:outerShdw>
                </a:effectLst>
              </a:rPr>
              <a:t>• Capacidad: 18.270 TEU</a:t>
            </a:r>
          </a:p>
          <a:p>
            <a:r>
              <a:rPr lang="es-AR" sz="2000" dirty="0">
                <a:effectLst>
                  <a:outerShdw blurRad="38100" dist="38100" dir="2700000" algn="tl">
                    <a:srgbClr val="000000">
                      <a:alpha val="43137"/>
                    </a:srgbClr>
                  </a:outerShdw>
                </a:effectLst>
              </a:rPr>
              <a:t>• Velocidad de crucero: 19 nudos</a:t>
            </a:r>
          </a:p>
          <a:p>
            <a:r>
              <a:rPr lang="es-AR" sz="2000" dirty="0">
                <a:effectLst>
                  <a:outerShdw blurRad="38100" dist="38100" dir="2700000" algn="tl">
                    <a:srgbClr val="000000">
                      <a:alpha val="43137"/>
                    </a:srgbClr>
                  </a:outerShdw>
                </a:effectLst>
              </a:rPr>
              <a:t>• Velocidad máxima: 23 nudos</a:t>
            </a:r>
          </a:p>
          <a:p>
            <a:r>
              <a:rPr lang="es-AR" sz="2000" dirty="0">
                <a:effectLst>
                  <a:outerShdw blurRad="38100" dist="38100" dir="2700000" algn="tl">
                    <a:srgbClr val="000000">
                      <a:alpha val="43137"/>
                    </a:srgbClr>
                  </a:outerShdw>
                </a:effectLst>
              </a:rPr>
              <a:t>• Tripulación: 19 personas (habilitado para 34 personas a bordo)</a:t>
            </a:r>
          </a:p>
        </p:txBody>
      </p:sp>
    </p:spTree>
    <p:extLst>
      <p:ext uri="{BB962C8B-B14F-4D97-AF65-F5344CB8AC3E}">
        <p14:creationId xmlns:p14="http://schemas.microsoft.com/office/powerpoint/2010/main" val="196495334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395536" y="260648"/>
            <a:ext cx="7848872" cy="5016758"/>
          </a:xfrm>
          <a:prstGeom prst="rect">
            <a:avLst/>
          </a:prstGeom>
          <a:noFill/>
        </p:spPr>
        <p:txBody>
          <a:bodyPr wrap="square" rtlCol="0">
            <a:spAutoFit/>
          </a:bodyPr>
          <a:lstStyle/>
          <a:p>
            <a:r>
              <a:rPr lang="es-AR" sz="2000" dirty="0">
                <a:effectLst>
                  <a:outerShdw blurRad="38100" dist="38100" dir="2700000" algn="tl">
                    <a:srgbClr val="000000">
                      <a:alpha val="43137"/>
                    </a:srgbClr>
                  </a:outerShdw>
                </a:effectLst>
              </a:rPr>
              <a:t>• </a:t>
            </a:r>
            <a:r>
              <a:rPr lang="es-AR" sz="2000" b="1" dirty="0">
                <a:effectLst>
                  <a:outerShdw blurRad="38100" dist="38100" dir="2700000" algn="tl">
                    <a:srgbClr val="000000">
                      <a:alpha val="43137"/>
                    </a:srgbClr>
                  </a:outerShdw>
                </a:effectLst>
              </a:rPr>
              <a:t>Autonomía: </a:t>
            </a:r>
            <a:r>
              <a:rPr lang="es-AR" sz="2000" dirty="0">
                <a:effectLst>
                  <a:outerShdw blurRad="38100" dist="38100" dir="2700000" algn="tl">
                    <a:srgbClr val="000000">
                      <a:alpha val="43137"/>
                    </a:srgbClr>
                  </a:outerShdw>
                </a:effectLst>
              </a:rPr>
              <a:t>Es la distancia en millas que puede navegar el buque a una velocidad</a:t>
            </a:r>
          </a:p>
          <a:p>
            <a:r>
              <a:rPr lang="es-AR" sz="2000" dirty="0">
                <a:effectLst>
                  <a:outerShdw blurRad="38100" dist="38100" dir="2700000" algn="tl">
                    <a:srgbClr val="000000">
                      <a:alpha val="43137"/>
                    </a:srgbClr>
                  </a:outerShdw>
                </a:effectLst>
              </a:rPr>
              <a:t>dada, haciéndose a la mar con el máximo consumo de combustible.</a:t>
            </a:r>
          </a:p>
          <a:p>
            <a:r>
              <a:rPr lang="es-AR" sz="2000" dirty="0">
                <a:effectLst>
                  <a:outerShdw blurRad="38100" dist="38100" dir="2700000" algn="tl">
                    <a:srgbClr val="000000">
                      <a:alpha val="43137"/>
                    </a:srgbClr>
                  </a:outerShdw>
                </a:effectLst>
              </a:rPr>
              <a:t>• </a:t>
            </a:r>
            <a:r>
              <a:rPr lang="es-AR" sz="2000" b="1" dirty="0">
                <a:effectLst>
                  <a:outerShdw blurRad="38100" dist="38100" dir="2700000" algn="tl">
                    <a:srgbClr val="000000">
                      <a:alpha val="43137"/>
                    </a:srgbClr>
                  </a:outerShdw>
                </a:effectLst>
              </a:rPr>
              <a:t>Velocidad:</a:t>
            </a:r>
            <a:r>
              <a:rPr lang="es-AR" sz="2000" dirty="0">
                <a:effectLst>
                  <a:outerShdw blurRad="38100" dist="38100" dir="2700000" algn="tl">
                    <a:srgbClr val="000000">
                      <a:alpha val="43137"/>
                    </a:srgbClr>
                  </a:outerShdw>
                </a:effectLst>
              </a:rPr>
              <a:t> Es el espacio recorrido en la unidad de tiempo.</a:t>
            </a:r>
          </a:p>
          <a:p>
            <a:r>
              <a:rPr lang="es-AR" sz="2000" dirty="0">
                <a:effectLst>
                  <a:outerShdw blurRad="38100" dist="38100" dir="2700000" algn="tl">
                    <a:srgbClr val="000000">
                      <a:alpha val="43137"/>
                    </a:srgbClr>
                  </a:outerShdw>
                </a:effectLst>
              </a:rPr>
              <a:t>La velocidad en los buques se mide en millas/hora (1 milla = 1.852 metros) o en</a:t>
            </a:r>
          </a:p>
          <a:p>
            <a:r>
              <a:rPr lang="es-AR" sz="2000" dirty="0">
                <a:effectLst>
                  <a:outerShdw blurRad="38100" dist="38100" dir="2700000" algn="tl">
                    <a:srgbClr val="000000">
                      <a:alpha val="43137"/>
                    </a:srgbClr>
                  </a:outerShdw>
                </a:effectLst>
              </a:rPr>
              <a:t>nudos. 1 Km. / h = 0,54 Nudos</a:t>
            </a:r>
          </a:p>
          <a:p>
            <a:r>
              <a:rPr lang="es-AR" sz="2000" dirty="0">
                <a:effectLst>
                  <a:outerShdw blurRad="38100" dist="38100" dir="2700000" algn="tl">
                    <a:srgbClr val="000000">
                      <a:alpha val="43137"/>
                    </a:srgbClr>
                  </a:outerShdw>
                </a:effectLst>
              </a:rPr>
              <a:t>Se llama velocidad económica a aquélla cuyo consumo de combustible por milla</a:t>
            </a:r>
          </a:p>
          <a:p>
            <a:r>
              <a:rPr lang="es-AR" sz="2000" dirty="0">
                <a:effectLst>
                  <a:outerShdw blurRad="38100" dist="38100" dir="2700000" algn="tl">
                    <a:srgbClr val="000000">
                      <a:alpha val="43137"/>
                    </a:srgbClr>
                  </a:outerShdw>
                </a:effectLst>
              </a:rPr>
              <a:t>navegada es mínimo. </a:t>
            </a:r>
            <a:r>
              <a:rPr lang="es-AR" sz="2000" dirty="0" err="1">
                <a:effectLst>
                  <a:outerShdw blurRad="38100" dist="38100" dir="2700000" algn="tl">
                    <a:srgbClr val="000000">
                      <a:alpha val="43137"/>
                    </a:srgbClr>
                  </a:outerShdw>
                </a:effectLst>
              </a:rPr>
              <a:t>Slow</a:t>
            </a:r>
            <a:r>
              <a:rPr lang="es-AR" sz="2000" dirty="0">
                <a:effectLst>
                  <a:outerShdw blurRad="38100" dist="38100" dir="2700000" algn="tl">
                    <a:srgbClr val="000000">
                      <a:alpha val="43137"/>
                    </a:srgbClr>
                  </a:outerShdw>
                </a:effectLst>
              </a:rPr>
              <a:t> </a:t>
            </a:r>
            <a:r>
              <a:rPr lang="es-AR" sz="2000" dirty="0" err="1">
                <a:effectLst>
                  <a:outerShdw blurRad="38100" dist="38100" dir="2700000" algn="tl">
                    <a:srgbClr val="000000">
                      <a:alpha val="43137"/>
                    </a:srgbClr>
                  </a:outerShdw>
                </a:effectLst>
              </a:rPr>
              <a:t>steaming</a:t>
            </a:r>
            <a:r>
              <a:rPr lang="es-AR" sz="2000" dirty="0">
                <a:effectLst>
                  <a:outerShdw blurRad="38100" dist="38100" dir="2700000" algn="tl">
                    <a:srgbClr val="000000">
                      <a:alpha val="43137"/>
                    </a:srgbClr>
                  </a:outerShdw>
                </a:effectLst>
              </a:rPr>
              <a:t>.</a:t>
            </a:r>
          </a:p>
          <a:p>
            <a:r>
              <a:rPr lang="es-AR" sz="2000" b="1" dirty="0">
                <a:effectLst>
                  <a:outerShdw blurRad="38100" dist="38100" dir="2700000" algn="tl">
                    <a:srgbClr val="000000">
                      <a:alpha val="43137"/>
                    </a:srgbClr>
                  </a:outerShdw>
                </a:effectLst>
              </a:rPr>
              <a:t>• Potencia en maquinas marinas</a:t>
            </a:r>
            <a:r>
              <a:rPr lang="es-AR" sz="2000" dirty="0">
                <a:effectLst>
                  <a:outerShdw blurRad="38100" dist="38100" dir="2700000" algn="tl">
                    <a:srgbClr val="000000">
                      <a:alpha val="43137"/>
                    </a:srgbClr>
                  </a:outerShdw>
                </a:effectLst>
              </a:rPr>
              <a:t>: Capacidad de trabajo en unidad de tiempo de los propulsores de buque.</a:t>
            </a:r>
          </a:p>
          <a:p>
            <a:r>
              <a:rPr lang="es-AR" sz="2000" dirty="0">
                <a:effectLst>
                  <a:outerShdw blurRad="38100" dist="38100" dir="2700000" algn="tl">
                    <a:srgbClr val="000000">
                      <a:alpha val="43137"/>
                    </a:srgbClr>
                  </a:outerShdw>
                </a:effectLst>
              </a:rPr>
              <a:t> - Propulsores</a:t>
            </a:r>
          </a:p>
          <a:p>
            <a:r>
              <a:rPr lang="es-AR" sz="2000" dirty="0">
                <a:effectLst>
                  <a:outerShdw blurRad="38100" dist="38100" dir="2700000" algn="tl">
                    <a:srgbClr val="000000">
                      <a:alpha val="43137"/>
                    </a:srgbClr>
                  </a:outerShdw>
                </a:effectLst>
              </a:rPr>
              <a:t> - Motor Diesel en BHP (break </a:t>
            </a:r>
            <a:r>
              <a:rPr lang="es-AR" sz="2000" dirty="0" err="1">
                <a:effectLst>
                  <a:outerShdw blurRad="38100" dist="38100" dir="2700000" algn="tl">
                    <a:srgbClr val="000000">
                      <a:alpha val="43137"/>
                    </a:srgbClr>
                  </a:outerShdw>
                </a:effectLst>
              </a:rPr>
              <a:t>horse</a:t>
            </a:r>
            <a:r>
              <a:rPr lang="es-AR" sz="2000" dirty="0">
                <a:effectLst>
                  <a:outerShdw blurRad="38100" dist="38100" dir="2700000" algn="tl">
                    <a:srgbClr val="000000">
                      <a:alpha val="43137"/>
                    </a:srgbClr>
                  </a:outerShdw>
                </a:effectLst>
              </a:rPr>
              <a:t> </a:t>
            </a:r>
            <a:r>
              <a:rPr lang="es-AR" sz="2000" dirty="0" err="1">
                <a:effectLst>
                  <a:outerShdw blurRad="38100" dist="38100" dir="2700000" algn="tl">
                    <a:srgbClr val="000000">
                      <a:alpha val="43137"/>
                    </a:srgbClr>
                  </a:outerShdw>
                </a:effectLst>
              </a:rPr>
              <a:t>power</a:t>
            </a:r>
            <a:r>
              <a:rPr lang="es-AR" sz="2000" dirty="0">
                <a:effectLst>
                  <a:outerShdw blurRad="38100" dist="38100" dir="2700000" algn="tl">
                    <a:srgbClr val="000000">
                      <a:alpha val="43137"/>
                    </a:srgbClr>
                  </a:outerShdw>
                </a:effectLst>
              </a:rPr>
              <a:t>)</a:t>
            </a:r>
          </a:p>
          <a:p>
            <a:r>
              <a:rPr lang="es-AR" sz="2000" dirty="0">
                <a:effectLst>
                  <a:outerShdw blurRad="38100" dist="38100" dir="2700000" algn="tl">
                    <a:srgbClr val="000000">
                      <a:alpha val="43137"/>
                    </a:srgbClr>
                  </a:outerShdw>
                </a:effectLst>
              </a:rPr>
              <a:t> - Turbinas en SHP (</a:t>
            </a:r>
            <a:r>
              <a:rPr lang="es-AR" sz="2000" dirty="0" err="1">
                <a:effectLst>
                  <a:outerShdw blurRad="38100" dist="38100" dir="2700000" algn="tl">
                    <a:srgbClr val="000000">
                      <a:alpha val="43137"/>
                    </a:srgbClr>
                  </a:outerShdw>
                </a:effectLst>
              </a:rPr>
              <a:t>shaft</a:t>
            </a:r>
            <a:r>
              <a:rPr lang="es-AR" sz="2000" dirty="0">
                <a:effectLst>
                  <a:outerShdw blurRad="38100" dist="38100" dir="2700000" algn="tl">
                    <a:srgbClr val="000000">
                      <a:alpha val="43137"/>
                    </a:srgbClr>
                  </a:outerShdw>
                </a:effectLst>
              </a:rPr>
              <a:t> </a:t>
            </a:r>
            <a:r>
              <a:rPr lang="es-AR" sz="2000" dirty="0" err="1">
                <a:effectLst>
                  <a:outerShdw blurRad="38100" dist="38100" dir="2700000" algn="tl">
                    <a:srgbClr val="000000">
                      <a:alpha val="43137"/>
                    </a:srgbClr>
                  </a:outerShdw>
                </a:effectLst>
              </a:rPr>
              <a:t>horse</a:t>
            </a:r>
            <a:r>
              <a:rPr lang="es-AR" sz="2000" dirty="0">
                <a:effectLst>
                  <a:outerShdw blurRad="38100" dist="38100" dir="2700000" algn="tl">
                    <a:srgbClr val="000000">
                      <a:alpha val="43137"/>
                    </a:srgbClr>
                  </a:outerShdw>
                </a:effectLst>
              </a:rPr>
              <a:t> </a:t>
            </a:r>
            <a:r>
              <a:rPr lang="es-AR" sz="2000" dirty="0" err="1">
                <a:effectLst>
                  <a:outerShdw blurRad="38100" dist="38100" dir="2700000" algn="tl">
                    <a:srgbClr val="000000">
                      <a:alpha val="43137"/>
                    </a:srgbClr>
                  </a:outerShdw>
                </a:effectLst>
              </a:rPr>
              <a:t>power</a:t>
            </a:r>
            <a:r>
              <a:rPr lang="es-AR" sz="2000" dirty="0">
                <a:effectLst>
                  <a:outerShdw blurRad="38100" dist="38100" dir="2700000" algn="tl">
                    <a:srgbClr val="000000">
                      <a:alpha val="43137"/>
                    </a:srgbClr>
                  </a:outerShdw>
                </a:effectLst>
              </a:rPr>
              <a:t>)</a:t>
            </a:r>
          </a:p>
          <a:p>
            <a:r>
              <a:rPr lang="es-AR" sz="2000" dirty="0">
                <a:effectLst>
                  <a:outerShdw blurRad="38100" dist="38100" dir="2700000" algn="tl">
                    <a:srgbClr val="000000">
                      <a:alpha val="43137"/>
                    </a:srgbClr>
                  </a:outerShdw>
                </a:effectLst>
              </a:rPr>
              <a:t>1HP=0,746 </a:t>
            </a:r>
            <a:r>
              <a:rPr lang="es-AR" sz="2000" dirty="0" err="1">
                <a:effectLst>
                  <a:outerShdw blurRad="38100" dist="38100" dir="2700000" algn="tl">
                    <a:srgbClr val="000000">
                      <a:alpha val="43137"/>
                    </a:srgbClr>
                  </a:outerShdw>
                </a:effectLst>
              </a:rPr>
              <a:t>Kw</a:t>
            </a:r>
            <a:endParaRPr lang="es-AR" sz="2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9563914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sp>
        <p:nvSpPr>
          <p:cNvPr id="2" name="1 CuadroTexto"/>
          <p:cNvSpPr txBox="1"/>
          <p:nvPr/>
        </p:nvSpPr>
        <p:spPr>
          <a:xfrm>
            <a:off x="611560" y="126885"/>
            <a:ext cx="7416824" cy="2031325"/>
          </a:xfrm>
          <a:prstGeom prst="rect">
            <a:avLst/>
          </a:prstGeom>
          <a:noFill/>
        </p:spPr>
        <p:txBody>
          <a:bodyPr wrap="square" rtlCol="0">
            <a:spAutoFit/>
          </a:bodyPr>
          <a:lstStyle/>
          <a:p>
            <a:r>
              <a:rPr lang="es-AR" dirty="0">
                <a:effectLst>
                  <a:outerShdw blurRad="38100" dist="38100" dir="2700000" algn="tl">
                    <a:srgbClr val="000000">
                      <a:alpha val="43137"/>
                    </a:srgbClr>
                  </a:outerShdw>
                </a:effectLst>
              </a:rPr>
              <a:t>El portacontenedores cuenta con dos partes fundamentales: la </a:t>
            </a:r>
            <a:r>
              <a:rPr lang="es-AR" b="1" dirty="0">
                <a:effectLst>
                  <a:outerShdw blurRad="38100" dist="38100" dir="2700000" algn="tl">
                    <a:srgbClr val="000000">
                      <a:alpha val="43137"/>
                    </a:srgbClr>
                  </a:outerShdw>
                </a:effectLst>
              </a:rPr>
              <a:t>proa</a:t>
            </a:r>
            <a:r>
              <a:rPr lang="es-AR" dirty="0">
                <a:effectLst>
                  <a:outerShdw blurRad="38100" dist="38100" dir="2700000" algn="tl">
                    <a:srgbClr val="000000">
                      <a:alpha val="43137"/>
                    </a:srgbClr>
                  </a:outerShdw>
                </a:effectLst>
              </a:rPr>
              <a:t> que es la parte delantera de la embarcación y la </a:t>
            </a:r>
            <a:r>
              <a:rPr lang="es-AR" b="1" dirty="0">
                <a:effectLst>
                  <a:outerShdw blurRad="38100" dist="38100" dir="2700000" algn="tl">
                    <a:srgbClr val="000000">
                      <a:alpha val="43137"/>
                    </a:srgbClr>
                  </a:outerShdw>
                </a:effectLst>
              </a:rPr>
              <a:t>popa</a:t>
            </a:r>
            <a:r>
              <a:rPr lang="es-AR" dirty="0">
                <a:effectLst>
                  <a:outerShdw blurRad="38100" dist="38100" dir="2700000" algn="tl">
                    <a:srgbClr val="000000">
                      <a:alpha val="43137"/>
                    </a:srgbClr>
                  </a:outerShdw>
                </a:effectLst>
              </a:rPr>
              <a:t> que es la parte posterior de la misma. Poseen además </a:t>
            </a:r>
            <a:r>
              <a:rPr lang="es-AR" b="1" dirty="0">
                <a:effectLst>
                  <a:outerShdw blurRad="38100" dist="38100" dir="2700000" algn="tl">
                    <a:srgbClr val="000000">
                      <a:alpha val="43137"/>
                    </a:srgbClr>
                  </a:outerShdw>
                </a:effectLst>
              </a:rPr>
              <a:t>eslora</a:t>
            </a:r>
            <a:r>
              <a:rPr lang="es-AR" dirty="0">
                <a:effectLst>
                  <a:outerShdw blurRad="38100" dist="38100" dir="2700000" algn="tl">
                    <a:srgbClr val="000000">
                      <a:alpha val="43137"/>
                    </a:srgbClr>
                  </a:outerShdw>
                </a:effectLst>
              </a:rPr>
              <a:t>, la cual es la longitud total de barco medida entre sus extremos de proa y popa; la </a:t>
            </a:r>
            <a:r>
              <a:rPr lang="es-AR" b="1" dirty="0">
                <a:effectLst>
                  <a:outerShdw blurRad="38100" dist="38100" dir="2700000" algn="tl">
                    <a:srgbClr val="000000">
                      <a:alpha val="43137"/>
                    </a:srgbClr>
                  </a:outerShdw>
                </a:effectLst>
              </a:rPr>
              <a:t>manga</a:t>
            </a:r>
            <a:r>
              <a:rPr lang="es-AR" dirty="0">
                <a:effectLst>
                  <a:outerShdw blurRad="38100" dist="38100" dir="2700000" algn="tl">
                    <a:srgbClr val="000000">
                      <a:alpha val="43137"/>
                    </a:srgbClr>
                  </a:outerShdw>
                </a:effectLst>
              </a:rPr>
              <a:t> que es el ancho del buque;  el </a:t>
            </a:r>
            <a:r>
              <a:rPr lang="es-AR" b="1" dirty="0">
                <a:effectLst>
                  <a:outerShdw blurRad="38100" dist="38100" dir="2700000" algn="tl">
                    <a:srgbClr val="000000">
                      <a:alpha val="43137"/>
                    </a:srgbClr>
                  </a:outerShdw>
                </a:effectLst>
              </a:rPr>
              <a:t>calado </a:t>
            </a:r>
            <a:r>
              <a:rPr lang="es-AR" dirty="0">
                <a:effectLst>
                  <a:outerShdw blurRad="38100" dist="38100" dir="2700000" algn="tl">
                    <a:srgbClr val="000000">
                      <a:alpha val="43137"/>
                    </a:srgbClr>
                  </a:outerShdw>
                </a:effectLst>
              </a:rPr>
              <a:t>el cual es el nivel de profundidad que tiene buque y </a:t>
            </a:r>
            <a:r>
              <a:rPr lang="es-AR" b="1" dirty="0">
                <a:effectLst>
                  <a:outerShdw blurRad="38100" dist="38100" dir="2700000" algn="tl">
                    <a:srgbClr val="000000">
                      <a:alpha val="43137"/>
                    </a:srgbClr>
                  </a:outerShdw>
                </a:effectLst>
              </a:rPr>
              <a:t>puntal </a:t>
            </a:r>
            <a:r>
              <a:rPr lang="es-AR" dirty="0">
                <a:effectLst>
                  <a:outerShdw blurRad="38100" dist="38100" dir="2700000" algn="tl">
                    <a:srgbClr val="000000">
                      <a:alpha val="43137"/>
                    </a:srgbClr>
                  </a:outerShdw>
                </a:effectLst>
              </a:rPr>
              <a:t>es la altura del buque o distancia vertical en desde la cara inferior del casco en su intersección con la quilla y la línea de cubierta principal.</a:t>
            </a:r>
          </a:p>
        </p:txBody>
      </p:sp>
      <p:pic>
        <p:nvPicPr>
          <p:cNvPr id="3" name="2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528" y="2276872"/>
            <a:ext cx="8601448" cy="3888432"/>
          </a:xfrm>
          <a:prstGeom prst="rect">
            <a:avLst/>
          </a:prstGeom>
        </p:spPr>
      </p:pic>
    </p:spTree>
    <p:extLst>
      <p:ext uri="{BB962C8B-B14F-4D97-AF65-F5344CB8AC3E}">
        <p14:creationId xmlns:p14="http://schemas.microsoft.com/office/powerpoint/2010/main" val="6482037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8000"/>
            <a:extLst>
              <a:ext uri="{BEBA8EAE-BF5A-486C-A8C5-ECC9F3942E4B}">
                <a14:imgProps xmlns:a14="http://schemas.microsoft.com/office/drawing/2010/main">
                  <a14:imgLayer r:embed="rId3">
                    <a14:imgEffect>
                      <a14:brightnessContrast bright="10000" contrast="20000"/>
                    </a14:imgEffect>
                  </a14:imgLayer>
                </a14:imgProps>
              </a:ext>
            </a:extLst>
          </a:blip>
          <a:srcRect/>
          <a:stretch>
            <a:fillRect l="-20000" r="-20000"/>
          </a:stretch>
        </a:blipFill>
        <a:effectLst/>
      </p:bgPr>
    </p:bg>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064" y="940053"/>
            <a:ext cx="3528392" cy="33504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940053"/>
            <a:ext cx="4453647" cy="33541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2 CuadroTexto"/>
          <p:cNvSpPr txBox="1"/>
          <p:nvPr/>
        </p:nvSpPr>
        <p:spPr>
          <a:xfrm>
            <a:off x="778501" y="4725144"/>
            <a:ext cx="3096344" cy="400110"/>
          </a:xfrm>
          <a:prstGeom prst="rect">
            <a:avLst/>
          </a:prstGeom>
          <a:noFill/>
        </p:spPr>
        <p:txBody>
          <a:bodyPr wrap="square" rtlCol="0">
            <a:spAutoFit/>
          </a:bodyPr>
          <a:lstStyle/>
          <a:p>
            <a:r>
              <a:rPr lang="es-AR" sz="2000" b="1" dirty="0">
                <a:effectLst>
                  <a:outerShdw blurRad="38100" dist="38100" dir="2700000" algn="tl">
                    <a:srgbClr val="000000">
                      <a:alpha val="43137"/>
                    </a:srgbClr>
                  </a:outerShdw>
                </a:effectLst>
              </a:rPr>
              <a:t>GRÚA TRANSTAINER</a:t>
            </a:r>
          </a:p>
        </p:txBody>
      </p:sp>
      <p:sp>
        <p:nvSpPr>
          <p:cNvPr id="4" name="3 CuadroTexto"/>
          <p:cNvSpPr txBox="1"/>
          <p:nvPr/>
        </p:nvSpPr>
        <p:spPr>
          <a:xfrm>
            <a:off x="5580112" y="4653136"/>
            <a:ext cx="2880320" cy="400110"/>
          </a:xfrm>
          <a:prstGeom prst="rect">
            <a:avLst/>
          </a:prstGeom>
          <a:noFill/>
        </p:spPr>
        <p:txBody>
          <a:bodyPr wrap="square" rtlCol="0">
            <a:spAutoFit/>
          </a:bodyPr>
          <a:lstStyle/>
          <a:p>
            <a:r>
              <a:rPr lang="es-AR" sz="2000" b="1" dirty="0">
                <a:effectLst>
                  <a:outerShdw blurRad="38100" dist="38100" dir="2700000" algn="tl">
                    <a:srgbClr val="000000">
                      <a:alpha val="43137"/>
                    </a:srgbClr>
                  </a:outerShdw>
                </a:effectLst>
              </a:rPr>
              <a:t>STRADDLE CARRIER</a:t>
            </a:r>
          </a:p>
        </p:txBody>
      </p:sp>
    </p:spTree>
    <p:extLst>
      <p:ext uri="{BB962C8B-B14F-4D97-AF65-F5344CB8AC3E}">
        <p14:creationId xmlns:p14="http://schemas.microsoft.com/office/powerpoint/2010/main" val="261593816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TotalTime>
  <Words>1260</Words>
  <Application>Microsoft Macintosh PowerPoint</Application>
  <PresentationFormat>Presentación en pantalla (4:3)</PresentationFormat>
  <Paragraphs>100</Paragraphs>
  <Slides>21</Slides>
  <Notes>0</Notes>
  <HiddenSlides>0</HiddenSlides>
  <MMClips>0</MMClips>
  <ScaleCrop>false</ScaleCrop>
  <HeadingPairs>
    <vt:vector size="4" baseType="variant">
      <vt:variant>
        <vt:lpstr>Tema</vt:lpstr>
      </vt:variant>
      <vt:variant>
        <vt:i4>1</vt:i4>
      </vt:variant>
      <vt:variant>
        <vt:lpstr>Títulos de diapositiva</vt:lpstr>
      </vt:variant>
      <vt:variant>
        <vt:i4>21</vt:i4>
      </vt:variant>
    </vt:vector>
  </HeadingPairs>
  <TitlesOfParts>
    <vt:vector size="22"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dc:creator>
  <cp:lastModifiedBy>Martín Levy</cp:lastModifiedBy>
  <cp:revision>37</cp:revision>
  <dcterms:created xsi:type="dcterms:W3CDTF">2017-05-14T16:29:44Z</dcterms:created>
  <dcterms:modified xsi:type="dcterms:W3CDTF">2017-05-16T00:43:51Z</dcterms:modified>
</cp:coreProperties>
</file>